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21"/>
  </p:notesMasterIdLst>
  <p:sldIdLst>
    <p:sldId id="318" r:id="rId2"/>
    <p:sldId id="319" r:id="rId3"/>
    <p:sldId id="320" r:id="rId4"/>
    <p:sldId id="321" r:id="rId5"/>
    <p:sldId id="322" r:id="rId6"/>
    <p:sldId id="323" r:id="rId7"/>
    <p:sldId id="324" r:id="rId8"/>
    <p:sldId id="325" r:id="rId9"/>
    <p:sldId id="326" r:id="rId10"/>
    <p:sldId id="268" r:id="rId11"/>
    <p:sldId id="312" r:id="rId12"/>
    <p:sldId id="276" r:id="rId13"/>
    <p:sldId id="313" r:id="rId14"/>
    <p:sldId id="316" r:id="rId15"/>
    <p:sldId id="273" r:id="rId16"/>
    <p:sldId id="314" r:id="rId17"/>
    <p:sldId id="328" r:id="rId18"/>
    <p:sldId id="327" r:id="rId19"/>
    <p:sldId id="317" r:id="rId20"/>
  </p:sldIdLst>
  <p:sldSz cx="9144000" cy="5143500" type="screen16x9"/>
  <p:notesSz cx="6858000" cy="9144000"/>
  <p:embeddedFontLst>
    <p:embeddedFont>
      <p:font typeface="DM Sans" pitchFamily="2" charset="77"/>
      <p:regular r:id="rId22"/>
      <p:bold r:id="rId23"/>
      <p:italic r:id="rId24"/>
      <p:boldItalic r:id="rId25"/>
    </p:embeddedFont>
    <p:embeddedFont>
      <p:font typeface="Jost Medium" pitchFamily="2" charset="77"/>
      <p:regular r:id="rId26"/>
      <p:bold r:id="rId27"/>
      <p:italic r:id="rId28"/>
      <p:boldItalic r:id="rId29"/>
    </p:embeddedFont>
    <p:embeddedFont>
      <p:font typeface="Lato" panose="020F0502020204030203" pitchFamily="34" charset="0"/>
      <p:regular r:id="rId30"/>
      <p:bold r:id="rId31"/>
      <p:italic r:id="rId32"/>
      <p:boldItalic r:id="rId33"/>
    </p:embeddedFont>
    <p:embeddedFont>
      <p:font typeface="Lato Light" panose="020F0302020204030204" pitchFamily="34" charset="0"/>
      <p:regular r:id="rId34"/>
      <p:italic r:id="rId35"/>
    </p:embeddedFont>
    <p:embeddedFont>
      <p:font typeface="Mulish" pitchFamily="2" charset="77"/>
      <p:regular r:id="rId36"/>
      <p:bold r:id="rId37"/>
      <p:italic r:id="rId38"/>
      <p:boldItalic r:id="rId39"/>
    </p:embeddedFont>
    <p:embeddedFont>
      <p:font typeface="Nunito Light" panose="020F0302020204030204" pitchFamily="34"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B73626-1836-4D90-86C6-8A4803E3A487}">
  <a:tblStyle styleId="{8BB73626-1836-4D90-86C6-8A4803E3A4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4FF7ACF-E276-429C-A93C-A1583A33BC5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90"/>
    <p:restoredTop sz="96327"/>
  </p:normalViewPr>
  <p:slideViewPr>
    <p:cSldViewPr snapToGrid="0">
      <p:cViewPr varScale="1">
        <p:scale>
          <a:sx n="115" d="100"/>
          <a:sy n="115" d="100"/>
        </p:scale>
        <p:origin x="20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highlight>
                  <a:srgbClr val="FFFFFF"/>
                </a:highlight>
                <a:latin typeface="Söhne"/>
              </a:rPr>
              <a:t>Welcome, everyone! Let's dive into the world of Predictive </a:t>
            </a:r>
          </a:p>
          <a:p>
            <a:pPr marL="0" lvl="0" indent="0" algn="l" rtl="0">
              <a:spcBef>
                <a:spcPts val="0"/>
              </a:spcBef>
              <a:spcAft>
                <a:spcPts val="0"/>
              </a:spcAft>
              <a:buNone/>
            </a:pPr>
            <a:r>
              <a:rPr lang="en-US" b="0" i="0" dirty="0">
                <a:solidFill>
                  <a:srgbClr val="0D0D0D"/>
                </a:solidFill>
                <a:effectLst/>
                <a:highlight>
                  <a:srgbClr val="FFFFFF"/>
                </a:highlight>
                <a:latin typeface="Söhne"/>
              </a:rPr>
              <a:t>Classification Modeling for Real Estate Pricing Tiers, </a:t>
            </a:r>
          </a:p>
          <a:p>
            <a:pPr marL="0" lvl="0" indent="0" algn="l" rtl="0">
              <a:spcBef>
                <a:spcPts val="0"/>
              </a:spcBef>
              <a:spcAft>
                <a:spcPts val="0"/>
              </a:spcAft>
              <a:buNone/>
            </a:pPr>
            <a:r>
              <a:rPr lang="en-US" b="0" i="0" dirty="0">
                <a:solidFill>
                  <a:srgbClr val="0D0D0D"/>
                </a:solidFill>
                <a:effectLst/>
                <a:highlight>
                  <a:srgbClr val="FFFFFF"/>
                </a:highlight>
                <a:latin typeface="Söhne"/>
              </a:rPr>
              <a:t>presented by Laxmi, Daniel, and Outhai.</a:t>
            </a:r>
            <a:endParaRPr lang="en-US" b="0" i="1" dirty="0">
              <a:solidFill>
                <a:srgbClr val="0D0D0D"/>
              </a:solidFill>
              <a:effectLst/>
              <a:highlight>
                <a:srgbClr val="FFFFFF"/>
              </a:highlight>
              <a:latin typeface="Söhn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9e583a081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9e583a081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0D0D0D"/>
                </a:solidFill>
                <a:effectLst/>
                <a:highlight>
                  <a:srgbClr val="FFFFFF"/>
                </a:highlight>
                <a:latin typeface="Söhne"/>
              </a:rPr>
              <a:t>Thanks to Laxmi's groundwork, we see two distinct market profiles. </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The left chart shows Executive properties as premium without outliers, </a:t>
            </a:r>
          </a:p>
          <a:p>
            <a:pPr marL="158750" indent="0" algn="l">
              <a:buNone/>
            </a:pPr>
            <a:r>
              <a:rPr lang="en-US" b="0" i="0" dirty="0">
                <a:solidFill>
                  <a:srgbClr val="0D0D0D"/>
                </a:solidFill>
                <a:effectLst/>
                <a:highlight>
                  <a:srgbClr val="FFFFFF"/>
                </a:highlight>
                <a:latin typeface="Söhne"/>
              </a:rPr>
              <a:t>while Starter Homes remain accessible. </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On the right, reintroducing outliers, Luxury Estates prices skyrocket, highlighting </a:t>
            </a:r>
          </a:p>
          <a:p>
            <a:pPr marL="158750" indent="0" algn="l">
              <a:buNone/>
            </a:pPr>
            <a:r>
              <a:rPr lang="en-US" b="0" i="0" dirty="0">
                <a:solidFill>
                  <a:srgbClr val="0D0D0D"/>
                </a:solidFill>
                <a:effectLst/>
                <a:highlight>
                  <a:srgbClr val="FFFFFF"/>
                </a:highlight>
                <a:latin typeface="Söhne"/>
              </a:rPr>
              <a:t>a niche of ultra-high-end properties and illustrating the dramatic impact outliers </a:t>
            </a:r>
          </a:p>
          <a:p>
            <a:pPr marL="158750" indent="0" algn="l">
              <a:buNone/>
            </a:pPr>
            <a:r>
              <a:rPr lang="en-US" b="0" i="0" dirty="0">
                <a:solidFill>
                  <a:srgbClr val="0D0D0D"/>
                </a:solidFill>
                <a:effectLst/>
                <a:highlight>
                  <a:srgbClr val="FFFFFF"/>
                </a:highlight>
                <a:latin typeface="Söhne"/>
              </a:rPr>
              <a:t>have on market analysis.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9e583a081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9e583a081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0D0D0D"/>
                </a:solidFill>
                <a:effectLst/>
                <a:highlight>
                  <a:srgbClr val="FFFFFF"/>
                </a:highlight>
                <a:latin typeface="Söhne"/>
              </a:rPr>
              <a:t>Previously, the bars offered a broad overview of pricing tiers. However, </a:t>
            </a:r>
          </a:p>
          <a:p>
            <a:pPr marL="158750" indent="0" algn="l">
              <a:buNone/>
            </a:pPr>
            <a:r>
              <a:rPr lang="en-US" b="0" i="0" dirty="0">
                <a:solidFill>
                  <a:srgbClr val="0D0D0D"/>
                </a:solidFill>
                <a:effectLst/>
                <a:highlight>
                  <a:srgbClr val="FFFFFF"/>
                </a:highlight>
                <a:latin typeface="Söhne"/>
              </a:rPr>
              <a:t>the scatterplot, particularly on the right, illustrates how outliers can skew </a:t>
            </a:r>
          </a:p>
          <a:p>
            <a:pPr marL="158750" indent="0" algn="l">
              <a:buNone/>
            </a:pPr>
            <a:r>
              <a:rPr lang="en-US" b="0" i="0" dirty="0">
                <a:solidFill>
                  <a:srgbClr val="0D0D0D"/>
                </a:solidFill>
                <a:effectLst/>
                <a:highlight>
                  <a:srgbClr val="FFFFFF"/>
                </a:highlight>
                <a:latin typeface="Söhne"/>
              </a:rPr>
              <a:t>average prices, misleadingly suggesting a higher market value.</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The scatterplot on the left, devoid of outliers, presents a more typical market </a:t>
            </a:r>
          </a:p>
          <a:p>
            <a:pPr marL="158750" indent="0" algn="l">
              <a:buNone/>
            </a:pPr>
            <a:r>
              <a:rPr lang="en-US" b="0" i="0" dirty="0">
                <a:solidFill>
                  <a:srgbClr val="0D0D0D"/>
                </a:solidFill>
                <a:effectLst/>
                <a:highlight>
                  <a:srgbClr val="FFFFFF"/>
                </a:highlight>
                <a:latin typeface="Söhne"/>
              </a:rPr>
              <a:t>scenario. By excluding luxury estates priced above 1 million, it offers a more </a:t>
            </a:r>
          </a:p>
          <a:p>
            <a:pPr marL="158750" indent="0" algn="l">
              <a:buNone/>
            </a:pPr>
            <a:r>
              <a:rPr lang="en-US" b="0" i="0" dirty="0">
                <a:solidFill>
                  <a:srgbClr val="0D0D0D"/>
                </a:solidFill>
                <a:effectLst/>
                <a:highlight>
                  <a:srgbClr val="FFFFFF"/>
                </a:highlight>
                <a:latin typeface="Söhne"/>
              </a:rPr>
              <a:t>realistic perspective for our analysis. This visual comparison is crucial for accurate </a:t>
            </a:r>
          </a:p>
          <a:p>
            <a:pPr marL="158750" indent="0" algn="l">
              <a:buNone/>
            </a:pPr>
            <a:r>
              <a:rPr lang="en-US" b="0" i="0" dirty="0">
                <a:solidFill>
                  <a:srgbClr val="0D0D0D"/>
                </a:solidFill>
                <a:effectLst/>
                <a:highlight>
                  <a:srgbClr val="FFFFFF"/>
                </a:highlight>
                <a:latin typeface="Söhne"/>
              </a:rPr>
              <a:t>market appraisal and strategic decision-making.</a:t>
            </a:r>
          </a:p>
        </p:txBody>
      </p:sp>
    </p:spTree>
    <p:extLst>
      <p:ext uri="{BB962C8B-B14F-4D97-AF65-F5344CB8AC3E}">
        <p14:creationId xmlns:p14="http://schemas.microsoft.com/office/powerpoint/2010/main" val="263639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9e583a081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9e583a081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0D0D0D"/>
                </a:solidFill>
                <a:effectLst/>
                <a:highlight>
                  <a:srgbClr val="FFFFFF"/>
                </a:highlight>
                <a:latin typeface="Söhne"/>
              </a:rPr>
              <a:t>In California, the property values clustering between $500,000 and $1 million </a:t>
            </a:r>
          </a:p>
          <a:p>
            <a:pPr marL="158750" indent="0" algn="l">
              <a:buNone/>
            </a:pPr>
            <a:r>
              <a:rPr lang="en-US" b="0" i="0" dirty="0">
                <a:solidFill>
                  <a:srgbClr val="0D0D0D"/>
                </a:solidFill>
                <a:effectLst/>
                <a:highlight>
                  <a:srgbClr val="FFFFFF"/>
                </a:highlight>
                <a:latin typeface="Söhne"/>
              </a:rPr>
              <a:t>exemplify a competitive market driven by a robust economy and strong demand. </a:t>
            </a:r>
          </a:p>
          <a:p>
            <a:pPr marL="158750" indent="0" algn="l">
              <a:buNone/>
            </a:pPr>
            <a:r>
              <a:rPr lang="en-US" b="0" i="0" dirty="0">
                <a:solidFill>
                  <a:srgbClr val="0D0D0D"/>
                </a:solidFill>
                <a:effectLst/>
                <a:highlight>
                  <a:srgbClr val="FFFFFF"/>
                </a:highlight>
                <a:latin typeface="Söhne"/>
              </a:rPr>
              <a:t>This range suggests a high valuation of Californian lifestyle and amenities.</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Florida and Texas, however, are drawing in families and first-time homeowners </a:t>
            </a:r>
          </a:p>
          <a:p>
            <a:pPr marL="158750" indent="0" algn="l">
              <a:buNone/>
            </a:pPr>
            <a:r>
              <a:rPr lang="en-US" b="0" i="0" dirty="0">
                <a:solidFill>
                  <a:srgbClr val="0D0D0D"/>
                </a:solidFill>
                <a:effectLst/>
                <a:highlight>
                  <a:srgbClr val="FFFFFF"/>
                </a:highlight>
                <a:latin typeface="Söhne"/>
              </a:rPr>
              <a:t>with their more accessible real estate options, perhaps influenced by economic </a:t>
            </a:r>
          </a:p>
          <a:p>
            <a:pPr marL="158750" indent="0" algn="l">
              <a:buNone/>
            </a:pPr>
            <a:r>
              <a:rPr lang="en-US" b="0" i="0" dirty="0">
                <a:solidFill>
                  <a:srgbClr val="0D0D0D"/>
                </a:solidFill>
                <a:effectLst/>
                <a:highlight>
                  <a:srgbClr val="FFFFFF"/>
                </a:highlight>
                <a:latin typeface="Söhne"/>
              </a:rPr>
              <a:t>Incentives and a growing housing inventory.</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These regional distinctions provide a barometer for market health and pinpoint </a:t>
            </a:r>
          </a:p>
          <a:p>
            <a:pPr marL="158750" indent="0" algn="l">
              <a:buNone/>
            </a:pPr>
            <a:r>
              <a:rPr lang="en-US" b="0" i="0" dirty="0">
                <a:solidFill>
                  <a:srgbClr val="0D0D0D"/>
                </a:solidFill>
                <a:effectLst/>
                <a:highlight>
                  <a:srgbClr val="FFFFFF"/>
                </a:highlight>
                <a:latin typeface="Söhne"/>
              </a:rPr>
              <a:t>hotspots for investment and growth, guiding buyers and investors towards informed decisions in a landscape of varied opportunities.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418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9828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29e583a081a_0_1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29e583a081a_0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0D0D0D"/>
                </a:solidFill>
                <a:effectLst/>
                <a:highlight>
                  <a:srgbClr val="FFFFFF"/>
                </a:highlight>
                <a:latin typeface="Söhne"/>
              </a:rPr>
              <a:t>Thank you, Daniel, let's move on to discuss the performance of our next two models.</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The Random Forest Classifier, employing a hundred decision trees, </a:t>
            </a:r>
          </a:p>
          <a:p>
            <a:pPr marL="158750" indent="0" algn="l">
              <a:buNone/>
            </a:pPr>
            <a:r>
              <a:rPr lang="en-US" b="0" i="0" dirty="0">
                <a:solidFill>
                  <a:srgbClr val="0D0D0D"/>
                </a:solidFill>
                <a:effectLst/>
                <a:highlight>
                  <a:srgbClr val="FFFFFF"/>
                </a:highlight>
                <a:latin typeface="Söhne"/>
              </a:rPr>
              <a:t>demonstrates a clear advantage in predicting real estate pricing tiers, boasting an </a:t>
            </a:r>
          </a:p>
          <a:p>
            <a:pPr marL="158750" indent="0" algn="l">
              <a:buNone/>
            </a:pPr>
            <a:r>
              <a:rPr lang="en-US" b="0" i="0" dirty="0">
                <a:solidFill>
                  <a:srgbClr val="0D0D0D"/>
                </a:solidFill>
                <a:effectLst/>
                <a:highlight>
                  <a:srgbClr val="FFFFFF"/>
                </a:highlight>
                <a:latin typeface="Söhne"/>
              </a:rPr>
              <a:t>accuracy of 76%. This surpasses the Gradient Boosting Classifier's 68%.</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Not only does the Random Forest outperform in accuracy, but it also excels in </a:t>
            </a:r>
          </a:p>
          <a:p>
            <a:pPr marL="158750" indent="0" algn="l">
              <a:buNone/>
            </a:pPr>
            <a:r>
              <a:rPr lang="en-US" b="0" i="0" dirty="0">
                <a:solidFill>
                  <a:srgbClr val="0D0D0D"/>
                </a:solidFill>
                <a:effectLst/>
                <a:highlight>
                  <a:srgbClr val="FFFFFF"/>
                </a:highlight>
                <a:latin typeface="Söhne"/>
              </a:rPr>
              <a:t>precision, recall, and F1-score across key housing categories, including Starter Homes, Family-Friendly Homes, and Executive Properties.</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With an AUC-ROC of approximately 89%, the Random Forest outshines Gradient </a:t>
            </a:r>
          </a:p>
          <a:p>
            <a:pPr marL="158750" indent="0" algn="l">
              <a:buNone/>
            </a:pPr>
            <a:r>
              <a:rPr lang="en-US" b="0" i="0" dirty="0">
                <a:solidFill>
                  <a:srgbClr val="0D0D0D"/>
                </a:solidFill>
                <a:effectLst/>
                <a:highlight>
                  <a:srgbClr val="FFFFFF"/>
                </a:highlight>
                <a:latin typeface="Söhne"/>
              </a:rPr>
              <a:t>Boosting's 83%, indicating a more nuanced differentiation between pricing tiers. </a:t>
            </a:r>
          </a:p>
          <a:p>
            <a:pPr marL="158750" indent="0" algn="l">
              <a:buNone/>
            </a:pPr>
            <a:r>
              <a:rPr lang="en-US" b="0" i="0" dirty="0">
                <a:solidFill>
                  <a:srgbClr val="0D0D0D"/>
                </a:solidFill>
                <a:effectLst/>
                <a:highlight>
                  <a:srgbClr val="FFFFFF"/>
                </a:highlight>
                <a:latin typeface="Söhne"/>
              </a:rPr>
              <a:t>This comparative analysis suggests that the integrated method of Random Forest </a:t>
            </a:r>
          </a:p>
          <a:p>
            <a:pPr marL="158750" indent="0" algn="l">
              <a:buNone/>
            </a:pPr>
            <a:r>
              <a:rPr lang="en-US" b="0" i="0" dirty="0">
                <a:solidFill>
                  <a:srgbClr val="0D0D0D"/>
                </a:solidFill>
                <a:effectLst/>
                <a:highlight>
                  <a:srgbClr val="FFFFFF"/>
                </a:highlight>
                <a:latin typeface="Söhne"/>
              </a:rPr>
              <a:t>holds a significant advantage and performs better for real estate market analysis.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0D0D0D"/>
                </a:solidFill>
                <a:effectLst/>
                <a:highlight>
                  <a:srgbClr val="FFFFFF"/>
                </a:highlight>
                <a:latin typeface="Söhne"/>
              </a:rPr>
              <a:t> </a:t>
            </a:r>
            <a:endParaRPr lang="en-US" dirty="0"/>
          </a:p>
        </p:txBody>
      </p:sp>
    </p:spTree>
    <p:extLst>
      <p:ext uri="{BB962C8B-B14F-4D97-AF65-F5344CB8AC3E}">
        <p14:creationId xmlns:p14="http://schemas.microsoft.com/office/powerpoint/2010/main" val="355043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u="none" strike="noStrike" dirty="0">
                <a:solidFill>
                  <a:srgbClr val="0D0D0D"/>
                </a:solidFill>
                <a:effectLst/>
                <a:highlight>
                  <a:srgbClr val="FFFFFF"/>
                </a:highlight>
                <a:latin typeface="Söhne"/>
              </a:rPr>
              <a:t>Thanks Daniel! Now we will focus on comparing the performance of Deep Learning Model and Naïve Bayes model. Multilayer Perceptron is a type of artificial neural network used in deep learning.</a:t>
            </a:r>
          </a:p>
          <a:p>
            <a:r>
              <a:rPr lang="en-US" sz="1800" dirty="0">
                <a:effectLst/>
                <a:latin typeface="Calibri" panose="020F0502020204030204" pitchFamily="34" charset="0"/>
              </a:rPr>
              <a:t>In the comparison between Deep Learning and Naïve Bayes models, it's evident that each has distinct advantages. The Deep Learning model demonstrates superior accuracy with 67% and average precision at 75%, suggesting it is more reliable for making correct predictions and maintaining a strong positive predictive value. On the other hand, the Naïve Bayes model, while slightly less accurate at 60%, shows a remarkable AUC-ROC score of 72%. This indicates its strength in distinguishing between different classes. Despite the Deep Learning model's need for optimization in AUC-ROC where it scores only 50%, it generally outperforms the Naïve Bayes model in overall performance. However, the Naïve Bayes model's ability to effectively distinguish classes should not be overlooked.</a:t>
            </a:r>
            <a:endParaRPr lang="en-US" b="0" i="0" u="none" strike="noStrike" dirty="0">
              <a:solidFill>
                <a:srgbClr val="0D0D0D"/>
              </a:solidFill>
              <a:effectLst/>
              <a:highlight>
                <a:srgbClr val="FFFFFF"/>
              </a:highlight>
              <a:latin typeface="Söhne"/>
            </a:endParaRPr>
          </a:p>
          <a:p>
            <a:endParaRPr lang="en-US" dirty="0"/>
          </a:p>
        </p:txBody>
      </p:sp>
    </p:spTree>
    <p:extLst>
      <p:ext uri="{BB962C8B-B14F-4D97-AF65-F5344CB8AC3E}">
        <p14:creationId xmlns:p14="http://schemas.microsoft.com/office/powerpoint/2010/main" val="214790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graph illustrates a detailed analysis of various predictive models, evaluating their performance based on key metrics such as precision, recall, f1-score, and AUC-ROC. Precision is critical for assessing the accuracy of positive predictions, while recall measures the model's ability to identify all relevant instances. The f1-score is a harmonic mean that combines precision and recall, offering a single measure of a model's accuracy. AUC-ROC, on the other hand, evaluates a model's capability to differentiate between classes. Comparing these metrics across models, we see that Deep Learning (MLP) has the highest precision and recall, suggesting it is the most accurate at identifying high-priced properties without misclassifying too many low-priced properties as high-priced. However, its AUC-ROC score is relatively low, which could indicate some issues in the model's ability to rank properties consistently.</a:t>
            </a:r>
          </a:p>
          <a:p>
            <a:endParaRPr lang="en-US" dirty="0"/>
          </a:p>
          <a:p>
            <a:r>
              <a:rPr lang="en-US" dirty="0"/>
              <a:t>In this analysis, the Random Forest and Gradient Boosting models emerge as leaders. Random Forest excels in all areas, demonstrating high accuracy, precision, recall, and an impressive f1-score, alongside a strong AUC-ROC value. Gradient Boosting also shows robust performance, particularly in precision, though it doesn't quite match Random Forest on other metrics. KNN and Logistic Regression show room for improvement, with Logistic Regression scoring the lowest across all metrics. Despite decent performance from Naive Bayes and competitive results from Deep Learning (MLP), neither outperforms Random Forest or Gradient Boosting.</a:t>
            </a:r>
          </a:p>
          <a:p>
            <a:endParaRPr lang="en-US" dirty="0"/>
          </a:p>
          <a:p>
            <a:r>
              <a:rPr lang="en-US" dirty="0"/>
              <a:t>In summary, while Random Forest stands out as the top-performing model across all evaluated metrics, Gradient Boosting holds its ground with high precision. KNN shows moderate performance, but Logistic Regression and Naive Bayes require improvements. The Deep Learning model, despite a competitive stance, needs additional analysis to optimize its performance. </a:t>
            </a:r>
          </a:p>
        </p:txBody>
      </p:sp>
    </p:spTree>
    <p:extLst>
      <p:ext uri="{BB962C8B-B14F-4D97-AF65-F5344CB8AC3E}">
        <p14:creationId xmlns:p14="http://schemas.microsoft.com/office/powerpoint/2010/main" val="3317273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5269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9e583a081a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9e583a081a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highlight>
                  <a:srgbClr val="FFFFFF"/>
                </a:highlight>
                <a:latin typeface="Söhne"/>
              </a:rPr>
              <a:t>Welcome to our exploration of the U.S. housing market's evolution over fifty years. </a:t>
            </a:r>
          </a:p>
          <a:p>
            <a:pPr marL="0" lvl="0" indent="0" algn="l" rtl="0">
              <a:spcBef>
                <a:spcPts val="0"/>
              </a:spcBef>
              <a:spcAft>
                <a:spcPts val="0"/>
              </a:spcAft>
              <a:buNone/>
            </a:pPr>
            <a:r>
              <a:rPr lang="en-US" b="0" i="0" dirty="0">
                <a:solidFill>
                  <a:srgbClr val="0D0D0D"/>
                </a:solidFill>
                <a:effectLst/>
                <a:highlight>
                  <a:srgbClr val="FFFFFF"/>
                </a:highlight>
                <a:latin typeface="Söhne"/>
              </a:rPr>
              <a:t>Starting in the '70s, Baby Boomers pushed homeownership rates to an all-time high of 80%. </a:t>
            </a:r>
          </a:p>
          <a:p>
            <a:pPr marL="0" lvl="0" indent="0" algn="l" rtl="0">
              <a:spcBef>
                <a:spcPts val="0"/>
              </a:spcBef>
              <a:spcAft>
                <a:spcPts val="0"/>
              </a:spcAft>
              <a:buNone/>
            </a:pPr>
            <a:endParaRPr lang="en-US" b="0" i="0" dirty="0">
              <a:solidFill>
                <a:srgbClr val="0D0D0D"/>
              </a:solidFill>
              <a:effectLst/>
              <a:highlight>
                <a:srgbClr val="FFFFFF"/>
              </a:highlight>
              <a:latin typeface="Söhne"/>
            </a:endParaRPr>
          </a:p>
          <a:p>
            <a:pPr marL="0" lvl="0" indent="0" algn="l" rtl="0">
              <a:spcBef>
                <a:spcPts val="0"/>
              </a:spcBef>
              <a:spcAft>
                <a:spcPts val="0"/>
              </a:spcAft>
              <a:buNone/>
            </a:pPr>
            <a:r>
              <a:rPr lang="en-US" b="0" i="0" dirty="0">
                <a:solidFill>
                  <a:srgbClr val="0D0D0D"/>
                </a:solidFill>
                <a:effectLst/>
                <a:highlight>
                  <a:srgbClr val="FFFFFF"/>
                </a:highlight>
                <a:latin typeface="Söhne"/>
              </a:rPr>
              <a:t>The 2006 peak signaled a housing boom, which swiftly led to the 2008 recession due to </a:t>
            </a:r>
          </a:p>
          <a:p>
            <a:pPr marL="0" lvl="0" indent="0" algn="l" rtl="0">
              <a:spcBef>
                <a:spcPts val="0"/>
              </a:spcBef>
              <a:spcAft>
                <a:spcPts val="0"/>
              </a:spcAft>
              <a:buNone/>
            </a:pPr>
            <a:r>
              <a:rPr lang="en-US" b="0" i="0" dirty="0">
                <a:solidFill>
                  <a:srgbClr val="0D0D0D"/>
                </a:solidFill>
                <a:effectLst/>
                <a:highlight>
                  <a:srgbClr val="FFFFFF"/>
                </a:highlight>
                <a:latin typeface="Söhne"/>
              </a:rPr>
              <a:t>high-risk lending. After a period of recovery post-2012, the 2020 pandemic reshaped our </a:t>
            </a:r>
          </a:p>
          <a:p>
            <a:pPr marL="0" lvl="0" indent="0" algn="l" rtl="0">
              <a:spcBef>
                <a:spcPts val="0"/>
              </a:spcBef>
              <a:spcAft>
                <a:spcPts val="0"/>
              </a:spcAft>
              <a:buNone/>
            </a:pPr>
            <a:r>
              <a:rPr lang="en-US" b="0" i="0" dirty="0">
                <a:solidFill>
                  <a:srgbClr val="0D0D0D"/>
                </a:solidFill>
                <a:effectLst/>
                <a:highlight>
                  <a:srgbClr val="FFFFFF"/>
                </a:highlight>
                <a:latin typeface="Söhne"/>
              </a:rPr>
              <a:t>living needs, accelerating the quest for spacious homes and pushing ownership rates to 67.9%.</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9e583a081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9e583a081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b="0" i="0" dirty="0">
                <a:solidFill>
                  <a:srgbClr val="0D0D0D"/>
                </a:solidFill>
                <a:effectLst/>
                <a:highlight>
                  <a:srgbClr val="FFFFFF"/>
                </a:highlight>
                <a:latin typeface="Söhne"/>
              </a:rPr>
              <a:t>Our deep dive into over two million property listings tackles </a:t>
            </a:r>
          </a:p>
          <a:p>
            <a:pPr marL="0" lvl="0" indent="0" algn="l" rtl="0">
              <a:spcBef>
                <a:spcPts val="0"/>
              </a:spcBef>
              <a:spcAft>
                <a:spcPts val="0"/>
              </a:spcAft>
              <a:buNone/>
            </a:pPr>
            <a:r>
              <a:rPr lang="en-US" sz="2000" b="0" i="0" dirty="0">
                <a:solidFill>
                  <a:srgbClr val="0D0D0D"/>
                </a:solidFill>
                <a:effectLst/>
                <a:highlight>
                  <a:srgbClr val="FFFFFF"/>
                </a:highlight>
                <a:latin typeface="Söhne"/>
              </a:rPr>
              <a:t>the big question: How can we navigate high prices in today’s market? </a:t>
            </a:r>
          </a:p>
          <a:p>
            <a:pPr marL="0" lvl="0" indent="0" algn="l" rtl="0">
              <a:spcBef>
                <a:spcPts val="0"/>
              </a:spcBef>
              <a:spcAft>
                <a:spcPts val="0"/>
              </a:spcAft>
              <a:buNone/>
            </a:pPr>
            <a:r>
              <a:rPr lang="en-US" sz="2000" b="0" i="0" dirty="0">
                <a:solidFill>
                  <a:srgbClr val="0D0D0D"/>
                </a:solidFill>
                <a:effectLst/>
                <a:highlight>
                  <a:srgbClr val="FFFFFF"/>
                </a:highlight>
                <a:latin typeface="Söhne"/>
              </a:rPr>
              <a:t>By concentrating on crucial property features, our analysis </a:t>
            </a:r>
          </a:p>
          <a:p>
            <a:pPr marL="0" lvl="0" indent="0" algn="l" rtl="0">
              <a:spcBef>
                <a:spcPts val="0"/>
              </a:spcBef>
              <a:spcAft>
                <a:spcPts val="0"/>
              </a:spcAft>
              <a:buNone/>
            </a:pPr>
            <a:r>
              <a:rPr lang="en-US" sz="2000" b="0" i="0" dirty="0">
                <a:solidFill>
                  <a:srgbClr val="0D0D0D"/>
                </a:solidFill>
                <a:effectLst/>
                <a:highlight>
                  <a:srgbClr val="FFFFFF"/>
                </a:highlight>
                <a:latin typeface="Söhne"/>
              </a:rPr>
              <a:t>delivers actionable insights that empower stakeholders. </a:t>
            </a:r>
          </a:p>
          <a:p>
            <a:pPr marL="0" lvl="0" indent="0" algn="l" rtl="0">
              <a:spcBef>
                <a:spcPts val="0"/>
              </a:spcBef>
              <a:spcAft>
                <a:spcPts val="0"/>
              </a:spcAft>
              <a:buNone/>
            </a:pPr>
            <a:r>
              <a:rPr lang="en-US" sz="2000" b="0" i="0" dirty="0">
                <a:solidFill>
                  <a:srgbClr val="0D0D0D"/>
                </a:solidFill>
                <a:effectLst/>
                <a:highlight>
                  <a:srgbClr val="FFFFFF"/>
                </a:highlight>
                <a:latin typeface="Söhne"/>
              </a:rPr>
              <a:t>The goal is to cut through market complexity and provide support </a:t>
            </a:r>
          </a:p>
          <a:p>
            <a:pPr marL="0" lvl="0" indent="0" algn="l" rtl="0">
              <a:spcBef>
                <a:spcPts val="0"/>
              </a:spcBef>
              <a:spcAft>
                <a:spcPts val="0"/>
              </a:spcAft>
              <a:buNone/>
            </a:pPr>
            <a:r>
              <a:rPr lang="en-US" sz="2000" b="0" i="0" dirty="0">
                <a:solidFill>
                  <a:srgbClr val="0D0D0D"/>
                </a:solidFill>
                <a:effectLst/>
                <a:highlight>
                  <a:srgbClr val="FFFFFF"/>
                </a:highlight>
                <a:latin typeface="Söhne"/>
              </a:rPr>
              <a:t>for making informed, strategic decisions. </a:t>
            </a:r>
            <a:r>
              <a:rPr lang="en-US" sz="3600" b="0" i="0" dirty="0">
                <a:solidFill>
                  <a:srgbClr val="0D0D0D"/>
                </a:solidFill>
                <a:effectLst/>
                <a:highlight>
                  <a:srgbClr val="FFFFFF"/>
                </a:highlight>
                <a:latin typeface="Söhne"/>
              </a:rPr>
              <a:t>Let's now delve deeper into how we </a:t>
            </a:r>
          </a:p>
          <a:p>
            <a:pPr marL="0" lvl="0" indent="0" algn="l" rtl="0">
              <a:spcBef>
                <a:spcPts val="0"/>
              </a:spcBef>
              <a:spcAft>
                <a:spcPts val="0"/>
              </a:spcAft>
              <a:buNone/>
            </a:pPr>
            <a:r>
              <a:rPr lang="en-US" sz="3600" b="0" i="0" dirty="0">
                <a:solidFill>
                  <a:srgbClr val="0D0D0D"/>
                </a:solidFill>
                <a:effectLst/>
                <a:highlight>
                  <a:srgbClr val="FFFFFF"/>
                </a:highlight>
                <a:latin typeface="Söhne"/>
              </a:rPr>
              <a:t>harness data to drive intelligent real estate decisions, one pricing tier at a time.</a:t>
            </a:r>
            <a:endParaRPr lang="en-US" sz="1200" b="0" i="0" dirty="0">
              <a:solidFill>
                <a:srgbClr val="0D0D0D"/>
              </a:solidFill>
              <a:effectLst/>
              <a:highlight>
                <a:srgbClr val="FFFFFF"/>
              </a:highlight>
              <a:latin typeface="Söhn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9e583a081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9e583a081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i="0" dirty="0">
                <a:solidFill>
                  <a:srgbClr val="0D0D0D"/>
                </a:solidFill>
                <a:effectLst/>
                <a:highlight>
                  <a:srgbClr val="FFFFFF"/>
                </a:highlight>
                <a:latin typeface="Söhne"/>
              </a:rPr>
              <a:t>Beginning with a robust cleaning of our dataset, we eliminated irrelevant information, like outdated listings, and filled missing values, employing medians for numerical data and modes for categories. To ensure the integrity of our analysis, we removed duplicate entries and outliers, such as extreme property prices outside the normal range.</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We standardized our numerical data for consistency and transformed categorical variables into a machine-readable format. Careful feature selection was crucial, with an emphasis on variables heavily impacting property value, like location and amenities.</a:t>
            </a:r>
          </a:p>
          <a:p>
            <a:pPr marL="158750" indent="0" algn="l">
              <a:buNone/>
            </a:pPr>
            <a:endParaRPr lang="en-US" b="0" i="0" dirty="0">
              <a:solidFill>
                <a:srgbClr val="0D0D0D"/>
              </a:solidFill>
              <a:effectLst/>
              <a:highlight>
                <a:srgbClr val="FFFFFF"/>
              </a:highlight>
              <a:latin typeface="Söhne"/>
            </a:endParaRPr>
          </a:p>
          <a:p>
            <a:pPr marL="158750" indent="0" algn="l">
              <a:buNone/>
            </a:pPr>
            <a:r>
              <a:rPr lang="en-US" b="0" i="0" dirty="0">
                <a:solidFill>
                  <a:srgbClr val="0D0D0D"/>
                </a:solidFill>
                <a:effectLst/>
                <a:highlight>
                  <a:srgbClr val="FFFFFF"/>
                </a:highlight>
                <a:latin typeface="Söhne"/>
              </a:rPr>
              <a:t>Each preparation step was validated to maintain our dataset’s accuracy. </a:t>
            </a:r>
          </a:p>
          <a:p>
            <a:pPr marL="158750" indent="0" algn="l">
              <a:buNone/>
            </a:pPr>
            <a:r>
              <a:rPr lang="en-US" b="0" i="0" dirty="0">
                <a:solidFill>
                  <a:srgbClr val="0D0D0D"/>
                </a:solidFill>
                <a:effectLst/>
                <a:highlight>
                  <a:srgbClr val="FFFFFF"/>
                </a:highlight>
                <a:latin typeface="Söhne"/>
              </a:rPr>
              <a:t>These meticulous efforts provided us with a trustworthy foundation to effectively </a:t>
            </a:r>
          </a:p>
          <a:p>
            <a:pPr marL="158750" indent="0" algn="l">
              <a:buNone/>
            </a:pPr>
            <a:r>
              <a:rPr lang="en-US" b="0" i="0" dirty="0">
                <a:solidFill>
                  <a:srgbClr val="0D0D0D"/>
                </a:solidFill>
                <a:effectLst/>
                <a:highlight>
                  <a:srgbClr val="FFFFFF"/>
                </a:highlight>
                <a:latin typeface="Söhne"/>
              </a:rPr>
              <a:t>analyze and classify real estate pricing tiers.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9e583a081a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9e583a081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highlight>
                  <a:srgbClr val="FFFFFF"/>
                </a:highlight>
                <a:latin typeface="Söhne"/>
              </a:rPr>
              <a:t>We segmented over two million listings into pricing tiers tailored to different buyer needs. Starter Homes cater to first-time buyers with prices under $300k, offering affordability. </a:t>
            </a:r>
          </a:p>
          <a:p>
            <a:pPr marL="0" lvl="0" indent="0" algn="l" rtl="0">
              <a:spcBef>
                <a:spcPts val="0"/>
              </a:spcBef>
              <a:spcAft>
                <a:spcPts val="0"/>
              </a:spcAft>
              <a:buNone/>
            </a:pPr>
            <a:endParaRPr lang="en-US" b="0" i="0" dirty="0">
              <a:solidFill>
                <a:srgbClr val="0D0D0D"/>
              </a:solidFill>
              <a:effectLst/>
              <a:highlight>
                <a:srgbClr val="FFFFFF"/>
              </a:highlight>
              <a:latin typeface="Söhne"/>
            </a:endParaRPr>
          </a:p>
          <a:p>
            <a:pPr marL="0" lvl="0" indent="0" algn="l" rtl="0">
              <a:spcBef>
                <a:spcPts val="0"/>
              </a:spcBef>
              <a:spcAft>
                <a:spcPts val="0"/>
              </a:spcAft>
              <a:buNone/>
            </a:pPr>
            <a:r>
              <a:rPr lang="en-US" b="0" i="0" dirty="0">
                <a:solidFill>
                  <a:srgbClr val="0D0D0D"/>
                </a:solidFill>
                <a:effectLst/>
                <a:highlight>
                  <a:srgbClr val="FFFFFF"/>
                </a:highlight>
                <a:latin typeface="Söhne"/>
              </a:rPr>
              <a:t>Family Homes, ranging from $300k to $500k, provide space for growth. </a:t>
            </a:r>
          </a:p>
          <a:p>
            <a:pPr marL="0" lvl="0" indent="0" algn="l" rtl="0">
              <a:spcBef>
                <a:spcPts val="0"/>
              </a:spcBef>
              <a:spcAft>
                <a:spcPts val="0"/>
              </a:spcAft>
              <a:buNone/>
            </a:pPr>
            <a:r>
              <a:rPr lang="en-US" b="0" i="0" dirty="0">
                <a:solidFill>
                  <a:srgbClr val="0D0D0D"/>
                </a:solidFill>
                <a:effectLst/>
                <a:highlight>
                  <a:srgbClr val="FFFFFF"/>
                </a:highlight>
                <a:latin typeface="Söhne"/>
              </a:rPr>
              <a:t>Executive Properties deliver luxury and modern, for $500k to $1M. </a:t>
            </a:r>
          </a:p>
          <a:p>
            <a:pPr marL="0" lvl="0" indent="0" algn="l" rtl="0">
              <a:spcBef>
                <a:spcPts val="0"/>
              </a:spcBef>
              <a:spcAft>
                <a:spcPts val="0"/>
              </a:spcAft>
              <a:buNone/>
            </a:pPr>
            <a:endParaRPr lang="en-US" b="0" i="0" dirty="0">
              <a:solidFill>
                <a:srgbClr val="0D0D0D"/>
              </a:solidFill>
              <a:effectLst/>
              <a:highlight>
                <a:srgbClr val="FFFFFF"/>
              </a:highlight>
              <a:latin typeface="Söhne"/>
            </a:endParaRPr>
          </a:p>
          <a:p>
            <a:pPr marL="0" lvl="0" indent="0" algn="l" rtl="0">
              <a:spcBef>
                <a:spcPts val="0"/>
              </a:spcBef>
              <a:spcAft>
                <a:spcPts val="0"/>
              </a:spcAft>
              <a:buNone/>
            </a:pPr>
            <a:r>
              <a:rPr lang="en-US" b="0" i="0" dirty="0">
                <a:solidFill>
                  <a:srgbClr val="0D0D0D"/>
                </a:solidFill>
                <a:effectLst/>
                <a:highlight>
                  <a:srgbClr val="FFFFFF"/>
                </a:highlight>
                <a:latin typeface="Söhne"/>
              </a:rPr>
              <a:t>At the top, Luxury Estates boast high-end features over $1M. This classification simplifies understanding the market, helping stakeholders make informed choices based on budget and desired amenities.</a:t>
            </a:r>
            <a:endParaRPr b="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rPr>
              <a:t>Thanks Thai! now we’ll be taking a closer look at USA property dataset used for pricing tier prediction through exploratory data analysis. Initially, the dataset included around 2 million properties, with an average price of $537,725. The majority featured 3 bedrooms and 2 bathrooms, predominantly located in Houston and Florida, classified mainly as 'Starter Homes (Tier 1)'. After outlier removal, the dataset shrank to approximately 1.38 million properties, and the average price dropped to $323,319. Despite a decrease in property size, Houston and Florida continue to be prominent locations, and 'Starter Homes (Tier 1)' remains the most common pricing tier. This analysis is crucial for a deeper understanding of the property market, enabling more informed decision-making.</a:t>
            </a:r>
            <a:endParaRPr lang="en-US" sz="1800" b="0" dirty="0">
              <a:effectLst/>
              <a:latin typeface="Calibri" panose="020F050202020403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b="0" dirty="0">
              <a:effectLst/>
              <a:latin typeface="Calibri" panose="020F0502020204030204" pitchFamily="34" charset="0"/>
            </a:endParaRPr>
          </a:p>
        </p:txBody>
      </p:sp>
    </p:spTree>
    <p:extLst>
      <p:ext uri="{BB962C8B-B14F-4D97-AF65-F5344CB8AC3E}">
        <p14:creationId xmlns:p14="http://schemas.microsoft.com/office/powerpoint/2010/main" val="175337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Box plots provide a visual summary of five key real estate variables, offering insights into the market's distribution. They reveal that most properties feature 2-5 bedrooms and 1-4 bathrooms, with lot size, house size, and price typically on the lower end, yet a minority showcase significantly higher values. This skewness towards smaller and more affordable properties, with notable exceptions, is crucial for understanding market trends and buyer preferences.</a:t>
            </a:r>
            <a:endParaRPr lang="en-US" dirty="0"/>
          </a:p>
        </p:txBody>
      </p:sp>
    </p:spTree>
    <p:extLst>
      <p:ext uri="{BB962C8B-B14F-4D97-AF65-F5344CB8AC3E}">
        <p14:creationId xmlns:p14="http://schemas.microsoft.com/office/powerpoint/2010/main" val="3004072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The graph illustrates a distinct trend in the housing market, where Starter Homes with 3 bedrooms and 2 bathrooms are priced notably higher than other categories. This could indicate a higher demand or value for such properties.</a:t>
            </a:r>
            <a:endParaRPr lang="en-US" dirty="0"/>
          </a:p>
        </p:txBody>
      </p:sp>
    </p:spTree>
    <p:extLst>
      <p:ext uri="{BB962C8B-B14F-4D97-AF65-F5344CB8AC3E}">
        <p14:creationId xmlns:p14="http://schemas.microsoft.com/office/powerpoint/2010/main" val="528656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The Chi-Square test reveals a significant link between a property's Pricing Tier and its key features such as bedrooms, bathrooms, lot and house size, price, and location. This means that these characteristics tend to vary in relation to the property's pricing category. For example, properties in higher Pricing Tiers, like luxury homes, generally have more bedrooms and larger spaces, reflecting their premium status compared to more modestly priced starter homes.</a:t>
            </a:r>
            <a:endParaRPr lang="en-US" dirty="0"/>
          </a:p>
        </p:txBody>
      </p:sp>
    </p:spTree>
    <p:extLst>
      <p:ext uri="{BB962C8B-B14F-4D97-AF65-F5344CB8AC3E}">
        <p14:creationId xmlns:p14="http://schemas.microsoft.com/office/powerpoint/2010/main" val="169819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566991" y="3781613"/>
            <a:ext cx="6601906" cy="1440712"/>
          </a:xfrm>
          <a:custGeom>
            <a:avLst/>
            <a:gdLst/>
            <a:ahLst/>
            <a:cxnLst/>
            <a:rect l="l" t="t" r="r" b="b"/>
            <a:pathLst>
              <a:path w="17624" h="3846" extrusionOk="0">
                <a:moveTo>
                  <a:pt x="5703" y="251"/>
                </a:moveTo>
                <a:lnTo>
                  <a:pt x="5402" y="284"/>
                </a:lnTo>
                <a:lnTo>
                  <a:pt x="5402" y="467"/>
                </a:lnTo>
                <a:lnTo>
                  <a:pt x="5114" y="467"/>
                </a:lnTo>
                <a:lnTo>
                  <a:pt x="5114" y="1008"/>
                </a:lnTo>
                <a:lnTo>
                  <a:pt x="4886" y="1008"/>
                </a:lnTo>
                <a:lnTo>
                  <a:pt x="4886" y="869"/>
                </a:lnTo>
                <a:lnTo>
                  <a:pt x="4331" y="869"/>
                </a:lnTo>
                <a:lnTo>
                  <a:pt x="4331" y="1008"/>
                </a:lnTo>
                <a:lnTo>
                  <a:pt x="4177" y="1008"/>
                </a:lnTo>
                <a:lnTo>
                  <a:pt x="4177" y="2106"/>
                </a:lnTo>
                <a:lnTo>
                  <a:pt x="3929" y="2106"/>
                </a:lnTo>
                <a:lnTo>
                  <a:pt x="3929" y="1823"/>
                </a:lnTo>
                <a:lnTo>
                  <a:pt x="3430" y="1823"/>
                </a:lnTo>
                <a:lnTo>
                  <a:pt x="3430" y="1346"/>
                </a:lnTo>
                <a:lnTo>
                  <a:pt x="3082" y="1346"/>
                </a:lnTo>
                <a:lnTo>
                  <a:pt x="3082" y="129"/>
                </a:lnTo>
                <a:lnTo>
                  <a:pt x="2235" y="2"/>
                </a:lnTo>
                <a:lnTo>
                  <a:pt x="2235" y="1346"/>
                </a:lnTo>
                <a:lnTo>
                  <a:pt x="1931" y="1346"/>
                </a:lnTo>
                <a:lnTo>
                  <a:pt x="1931" y="931"/>
                </a:lnTo>
                <a:lnTo>
                  <a:pt x="1583" y="931"/>
                </a:lnTo>
                <a:lnTo>
                  <a:pt x="1583" y="752"/>
                </a:lnTo>
                <a:lnTo>
                  <a:pt x="1207" y="706"/>
                </a:lnTo>
                <a:lnTo>
                  <a:pt x="1207" y="931"/>
                </a:lnTo>
                <a:lnTo>
                  <a:pt x="1084" y="931"/>
                </a:lnTo>
                <a:lnTo>
                  <a:pt x="1084" y="1331"/>
                </a:lnTo>
                <a:lnTo>
                  <a:pt x="809" y="1331"/>
                </a:lnTo>
                <a:lnTo>
                  <a:pt x="809" y="1008"/>
                </a:lnTo>
                <a:lnTo>
                  <a:pt x="0" y="1008"/>
                </a:lnTo>
                <a:lnTo>
                  <a:pt x="0" y="3846"/>
                </a:lnTo>
                <a:lnTo>
                  <a:pt x="9752" y="3846"/>
                </a:lnTo>
                <a:lnTo>
                  <a:pt x="10639" y="3846"/>
                </a:lnTo>
                <a:lnTo>
                  <a:pt x="17624" y="3846"/>
                </a:lnTo>
                <a:lnTo>
                  <a:pt x="17624" y="325"/>
                </a:lnTo>
                <a:lnTo>
                  <a:pt x="17309" y="371"/>
                </a:lnTo>
                <a:lnTo>
                  <a:pt x="17309" y="1537"/>
                </a:lnTo>
                <a:lnTo>
                  <a:pt x="16960" y="1537"/>
                </a:lnTo>
                <a:lnTo>
                  <a:pt x="16960" y="1995"/>
                </a:lnTo>
                <a:lnTo>
                  <a:pt x="16462" y="1995"/>
                </a:lnTo>
                <a:lnTo>
                  <a:pt x="16462" y="2266"/>
                </a:lnTo>
                <a:lnTo>
                  <a:pt x="16213" y="2266"/>
                </a:lnTo>
                <a:lnTo>
                  <a:pt x="16213" y="1213"/>
                </a:lnTo>
                <a:lnTo>
                  <a:pt x="16059" y="1213"/>
                </a:lnTo>
                <a:lnTo>
                  <a:pt x="16059" y="1080"/>
                </a:lnTo>
                <a:lnTo>
                  <a:pt x="15504" y="1080"/>
                </a:lnTo>
                <a:lnTo>
                  <a:pt x="15504" y="1213"/>
                </a:lnTo>
                <a:lnTo>
                  <a:pt x="15277" y="1213"/>
                </a:lnTo>
                <a:lnTo>
                  <a:pt x="15277" y="694"/>
                </a:lnTo>
                <a:lnTo>
                  <a:pt x="14989" y="694"/>
                </a:lnTo>
                <a:lnTo>
                  <a:pt x="14989" y="519"/>
                </a:lnTo>
                <a:lnTo>
                  <a:pt x="14687" y="488"/>
                </a:lnTo>
                <a:lnTo>
                  <a:pt x="14687" y="247"/>
                </a:lnTo>
                <a:lnTo>
                  <a:pt x="14311" y="292"/>
                </a:lnTo>
                <a:lnTo>
                  <a:pt x="14311" y="449"/>
                </a:lnTo>
                <a:lnTo>
                  <a:pt x="13871" y="404"/>
                </a:lnTo>
                <a:lnTo>
                  <a:pt x="13871" y="694"/>
                </a:lnTo>
                <a:lnTo>
                  <a:pt x="13583" y="694"/>
                </a:lnTo>
                <a:lnTo>
                  <a:pt x="13583" y="1139"/>
                </a:lnTo>
                <a:lnTo>
                  <a:pt x="13227" y="1139"/>
                </a:lnTo>
                <a:lnTo>
                  <a:pt x="13227" y="2266"/>
                </a:lnTo>
                <a:lnTo>
                  <a:pt x="12786" y="2266"/>
                </a:lnTo>
                <a:lnTo>
                  <a:pt x="12786" y="1856"/>
                </a:lnTo>
                <a:lnTo>
                  <a:pt x="12120" y="1856"/>
                </a:lnTo>
                <a:lnTo>
                  <a:pt x="12120" y="1541"/>
                </a:lnTo>
                <a:lnTo>
                  <a:pt x="11961" y="1560"/>
                </a:lnTo>
                <a:lnTo>
                  <a:pt x="11961" y="1385"/>
                </a:lnTo>
                <a:lnTo>
                  <a:pt x="11584" y="1430"/>
                </a:lnTo>
                <a:lnTo>
                  <a:pt x="11584" y="1605"/>
                </a:lnTo>
                <a:lnTo>
                  <a:pt x="11425" y="1624"/>
                </a:lnTo>
                <a:lnTo>
                  <a:pt x="11425" y="1856"/>
                </a:lnTo>
                <a:lnTo>
                  <a:pt x="11092" y="1856"/>
                </a:lnTo>
                <a:lnTo>
                  <a:pt x="11092" y="2104"/>
                </a:lnTo>
                <a:lnTo>
                  <a:pt x="10601" y="2104"/>
                </a:lnTo>
                <a:lnTo>
                  <a:pt x="10601" y="1937"/>
                </a:lnTo>
                <a:lnTo>
                  <a:pt x="9298" y="1937"/>
                </a:lnTo>
                <a:lnTo>
                  <a:pt x="9298" y="1679"/>
                </a:lnTo>
                <a:lnTo>
                  <a:pt x="8966" y="1679"/>
                </a:lnTo>
                <a:lnTo>
                  <a:pt x="8966" y="1436"/>
                </a:lnTo>
                <a:lnTo>
                  <a:pt x="8806" y="1416"/>
                </a:lnTo>
                <a:lnTo>
                  <a:pt x="8806" y="1234"/>
                </a:lnTo>
                <a:lnTo>
                  <a:pt x="8430" y="1187"/>
                </a:lnTo>
                <a:lnTo>
                  <a:pt x="8430" y="1370"/>
                </a:lnTo>
                <a:lnTo>
                  <a:pt x="8271" y="1350"/>
                </a:lnTo>
                <a:lnTo>
                  <a:pt x="8271" y="1679"/>
                </a:lnTo>
                <a:lnTo>
                  <a:pt x="7605" y="1679"/>
                </a:lnTo>
                <a:lnTo>
                  <a:pt x="7605" y="2106"/>
                </a:lnTo>
                <a:lnTo>
                  <a:pt x="7164" y="2106"/>
                </a:lnTo>
                <a:lnTo>
                  <a:pt x="7164" y="931"/>
                </a:lnTo>
                <a:lnTo>
                  <a:pt x="6807" y="931"/>
                </a:lnTo>
                <a:lnTo>
                  <a:pt x="6807" y="467"/>
                </a:lnTo>
                <a:lnTo>
                  <a:pt x="6519" y="467"/>
                </a:lnTo>
                <a:lnTo>
                  <a:pt x="6519" y="163"/>
                </a:lnTo>
                <a:lnTo>
                  <a:pt x="6080" y="211"/>
                </a:lnTo>
                <a:lnTo>
                  <a:pt x="6080" y="47"/>
                </a:lnTo>
                <a:lnTo>
                  <a:pt x="5703" y="0"/>
                </a:lnTo>
                <a:lnTo>
                  <a:pt x="5703" y="251"/>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10;p2"/>
          <p:cNvSpPr/>
          <p:nvPr/>
        </p:nvSpPr>
        <p:spPr>
          <a:xfrm>
            <a:off x="1391112" y="3909675"/>
            <a:ext cx="1093380" cy="1312650"/>
          </a:xfrm>
          <a:custGeom>
            <a:avLst/>
            <a:gdLst/>
            <a:ahLst/>
            <a:cxnLst/>
            <a:rect l="l" t="t" r="r" b="b"/>
            <a:pathLst>
              <a:path w="9680" h="11621" extrusionOk="0">
                <a:moveTo>
                  <a:pt x="4832" y="0"/>
                </a:moveTo>
                <a:lnTo>
                  <a:pt x="4832" y="1925"/>
                </a:lnTo>
                <a:lnTo>
                  <a:pt x="4389" y="1925"/>
                </a:lnTo>
                <a:lnTo>
                  <a:pt x="4389" y="2126"/>
                </a:lnTo>
                <a:lnTo>
                  <a:pt x="3945" y="2126"/>
                </a:lnTo>
                <a:lnTo>
                  <a:pt x="3945" y="3013"/>
                </a:lnTo>
                <a:lnTo>
                  <a:pt x="3044" y="3013"/>
                </a:lnTo>
                <a:lnTo>
                  <a:pt x="3044" y="1525"/>
                </a:lnTo>
                <a:lnTo>
                  <a:pt x="1899" y="1525"/>
                </a:lnTo>
                <a:lnTo>
                  <a:pt x="1899" y="2798"/>
                </a:lnTo>
                <a:lnTo>
                  <a:pt x="1699" y="2798"/>
                </a:lnTo>
                <a:lnTo>
                  <a:pt x="1356" y="3685"/>
                </a:lnTo>
                <a:lnTo>
                  <a:pt x="1356" y="3327"/>
                </a:lnTo>
                <a:lnTo>
                  <a:pt x="1113" y="3327"/>
                </a:lnTo>
                <a:lnTo>
                  <a:pt x="1113" y="2927"/>
                </a:lnTo>
                <a:lnTo>
                  <a:pt x="712" y="3585"/>
                </a:lnTo>
                <a:lnTo>
                  <a:pt x="712" y="4040"/>
                </a:lnTo>
                <a:lnTo>
                  <a:pt x="196" y="4040"/>
                </a:lnTo>
                <a:lnTo>
                  <a:pt x="196" y="4900"/>
                </a:lnTo>
                <a:lnTo>
                  <a:pt x="0" y="4900"/>
                </a:lnTo>
                <a:lnTo>
                  <a:pt x="0" y="11621"/>
                </a:lnTo>
                <a:lnTo>
                  <a:pt x="9680" y="11621"/>
                </a:lnTo>
                <a:lnTo>
                  <a:pt x="9680" y="1509"/>
                </a:lnTo>
                <a:lnTo>
                  <a:pt x="8248" y="1510"/>
                </a:lnTo>
                <a:lnTo>
                  <a:pt x="8248" y="3120"/>
                </a:lnTo>
                <a:lnTo>
                  <a:pt x="7192" y="3120"/>
                </a:lnTo>
                <a:lnTo>
                  <a:pt x="7192" y="2698"/>
                </a:lnTo>
                <a:lnTo>
                  <a:pt x="6534" y="2698"/>
                </a:lnTo>
                <a:lnTo>
                  <a:pt x="6534" y="1582"/>
                </a:lnTo>
                <a:lnTo>
                  <a:pt x="6277" y="1582"/>
                </a:lnTo>
                <a:lnTo>
                  <a:pt x="6277" y="1038"/>
                </a:lnTo>
                <a:lnTo>
                  <a:pt x="5962" y="1038"/>
                </a:lnTo>
                <a:lnTo>
                  <a:pt x="5962" y="1367"/>
                </a:lnTo>
                <a:lnTo>
                  <a:pt x="5705" y="1367"/>
                </a:lnTo>
                <a:lnTo>
                  <a:pt x="5705" y="2669"/>
                </a:lnTo>
                <a:lnTo>
                  <a:pt x="5447" y="2669"/>
                </a:lnTo>
                <a:lnTo>
                  <a:pt x="5447" y="3270"/>
                </a:lnTo>
                <a:lnTo>
                  <a:pt x="5304" y="3270"/>
                </a:lnTo>
                <a:lnTo>
                  <a:pt x="5304" y="0"/>
                </a:lnTo>
                <a:lnTo>
                  <a:pt x="4832"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 name="Google Shape;11;p2"/>
          <p:cNvGrpSpPr/>
          <p:nvPr/>
        </p:nvGrpSpPr>
        <p:grpSpPr>
          <a:xfrm>
            <a:off x="-63000" y="4743125"/>
            <a:ext cx="9252300" cy="479200"/>
            <a:chOff x="-63000" y="4743125"/>
            <a:chExt cx="9252300" cy="479200"/>
          </a:xfrm>
        </p:grpSpPr>
        <p:sp>
          <p:nvSpPr>
            <p:cNvPr id="12" name="Google Shape;12;p2"/>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 name="Google Shape;13;p2"/>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4" name="Google Shape;14;p2"/>
          <p:cNvSpPr txBox="1">
            <a:spLocks noGrp="1"/>
          </p:cNvSpPr>
          <p:nvPr>
            <p:ph type="ctrTitle"/>
          </p:nvPr>
        </p:nvSpPr>
        <p:spPr>
          <a:xfrm>
            <a:off x="1695425" y="854425"/>
            <a:ext cx="6496800" cy="18894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4000" b="0">
                <a:latin typeface="Jost Medium"/>
                <a:ea typeface="Jost Medium"/>
                <a:cs typeface="Jost Medium"/>
                <a:sym typeface="Jost Medium"/>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3663300" y="2993878"/>
            <a:ext cx="4528800" cy="475800"/>
          </a:xfrm>
          <a:prstGeom prst="rect">
            <a:avLst/>
          </a:prstGeom>
        </p:spPr>
        <p:txBody>
          <a:bodyPr spcFirstLastPara="1" wrap="square" lIns="91425" tIns="91425" rIns="91425" bIns="91425" anchor="t" anchorCtr="0">
            <a:noAutofit/>
          </a:bodyPr>
          <a:lstStyle>
            <a:lvl1pPr lvl="0" algn="r">
              <a:spcBef>
                <a:spcPts val="0"/>
              </a:spcBef>
              <a:spcAft>
                <a:spcPts val="0"/>
              </a:spcAft>
              <a:buSzPts val="1400"/>
              <a:buNone/>
              <a:defRPr sz="1600">
                <a:solidFill>
                  <a:schemeClr val="dk1"/>
                </a:solidFill>
                <a:latin typeface="Mulish"/>
                <a:ea typeface="Mulish"/>
                <a:cs typeface="Mulish"/>
                <a:sym typeface="Mulish"/>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96"/>
        <p:cNvGrpSpPr/>
        <p:nvPr/>
      </p:nvGrpSpPr>
      <p:grpSpPr>
        <a:xfrm>
          <a:off x="0" y="0"/>
          <a:ext cx="0" cy="0"/>
          <a:chOff x="0" y="0"/>
          <a:chExt cx="0" cy="0"/>
        </a:xfrm>
      </p:grpSpPr>
      <p:grpSp>
        <p:nvGrpSpPr>
          <p:cNvPr id="397" name="Google Shape;397;p41"/>
          <p:cNvGrpSpPr/>
          <p:nvPr/>
        </p:nvGrpSpPr>
        <p:grpSpPr>
          <a:xfrm>
            <a:off x="-63000" y="4743125"/>
            <a:ext cx="9252300" cy="479200"/>
            <a:chOff x="-63000" y="4743125"/>
            <a:chExt cx="9252300" cy="479200"/>
          </a:xfrm>
        </p:grpSpPr>
        <p:sp>
          <p:nvSpPr>
            <p:cNvPr id="398" name="Google Shape;398;p41"/>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9" name="Google Shape;399;p41"/>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400" name="Google Shape;400;p41"/>
          <p:cNvGrpSpPr/>
          <p:nvPr/>
        </p:nvGrpSpPr>
        <p:grpSpPr>
          <a:xfrm>
            <a:off x="-63000" y="4743125"/>
            <a:ext cx="9252300" cy="479200"/>
            <a:chOff x="-63000" y="4743125"/>
            <a:chExt cx="9252300" cy="479200"/>
          </a:xfrm>
        </p:grpSpPr>
        <p:sp>
          <p:nvSpPr>
            <p:cNvPr id="401" name="Google Shape;401;p41"/>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02" name="Google Shape;402;p41"/>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403" name="Google Shape;403;p41"/>
          <p:cNvSpPr/>
          <p:nvPr/>
        </p:nvSpPr>
        <p:spPr>
          <a:xfrm>
            <a:off x="267525" y="2923220"/>
            <a:ext cx="659377" cy="2036294"/>
          </a:xfrm>
          <a:custGeom>
            <a:avLst/>
            <a:gdLst/>
            <a:ahLst/>
            <a:cxnLst/>
            <a:rect l="l" t="t" r="r" b="b"/>
            <a:pathLst>
              <a:path w="2324" h="7177" extrusionOk="0">
                <a:moveTo>
                  <a:pt x="2324" y="7177"/>
                </a:moveTo>
                <a:lnTo>
                  <a:pt x="2324" y="1490"/>
                </a:lnTo>
                <a:lnTo>
                  <a:pt x="1749" y="915"/>
                </a:lnTo>
                <a:lnTo>
                  <a:pt x="1749" y="1081"/>
                </a:lnTo>
                <a:lnTo>
                  <a:pt x="1493" y="1081"/>
                </a:lnTo>
                <a:lnTo>
                  <a:pt x="1493" y="631"/>
                </a:lnTo>
                <a:lnTo>
                  <a:pt x="862" y="0"/>
                </a:lnTo>
                <a:lnTo>
                  <a:pt x="862" y="3591"/>
                </a:lnTo>
                <a:lnTo>
                  <a:pt x="590" y="3591"/>
                </a:lnTo>
                <a:lnTo>
                  <a:pt x="590" y="1921"/>
                </a:lnTo>
                <a:lnTo>
                  <a:pt x="305" y="1921"/>
                </a:lnTo>
                <a:lnTo>
                  <a:pt x="305" y="715"/>
                </a:lnTo>
                <a:lnTo>
                  <a:pt x="0" y="715"/>
                </a:lnTo>
                <a:lnTo>
                  <a:pt x="0" y="7177"/>
                </a:lnTo>
                <a:lnTo>
                  <a:pt x="2324" y="717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4" name="Google Shape;404;p41"/>
          <p:cNvSpPr/>
          <p:nvPr/>
        </p:nvSpPr>
        <p:spPr>
          <a:xfrm flipH="1">
            <a:off x="7271847" y="2451300"/>
            <a:ext cx="1644642" cy="2508232"/>
          </a:xfrm>
          <a:custGeom>
            <a:avLst/>
            <a:gdLst/>
            <a:ahLst/>
            <a:cxnLst/>
            <a:rect l="l" t="t" r="r" b="b"/>
            <a:pathLst>
              <a:path w="4904" h="7479" extrusionOk="0">
                <a:moveTo>
                  <a:pt x="4904" y="7479"/>
                </a:moveTo>
                <a:lnTo>
                  <a:pt x="4904" y="7013"/>
                </a:lnTo>
                <a:lnTo>
                  <a:pt x="4666" y="7013"/>
                </a:lnTo>
                <a:lnTo>
                  <a:pt x="4666" y="6466"/>
                </a:lnTo>
                <a:lnTo>
                  <a:pt x="4278" y="6466"/>
                </a:lnTo>
                <a:lnTo>
                  <a:pt x="4278" y="1633"/>
                </a:lnTo>
                <a:lnTo>
                  <a:pt x="1932" y="1633"/>
                </a:lnTo>
                <a:lnTo>
                  <a:pt x="1932" y="6466"/>
                </a:lnTo>
                <a:lnTo>
                  <a:pt x="1663" y="6466"/>
                </a:lnTo>
                <a:lnTo>
                  <a:pt x="1663" y="3042"/>
                </a:lnTo>
                <a:lnTo>
                  <a:pt x="1455" y="3042"/>
                </a:lnTo>
                <a:lnTo>
                  <a:pt x="1455" y="1072"/>
                </a:lnTo>
                <a:lnTo>
                  <a:pt x="1281" y="1072"/>
                </a:lnTo>
                <a:lnTo>
                  <a:pt x="1281" y="0"/>
                </a:lnTo>
                <a:lnTo>
                  <a:pt x="656" y="377"/>
                </a:lnTo>
                <a:lnTo>
                  <a:pt x="406" y="1072"/>
                </a:lnTo>
                <a:lnTo>
                  <a:pt x="308" y="1072"/>
                </a:lnTo>
                <a:lnTo>
                  <a:pt x="308" y="3042"/>
                </a:lnTo>
                <a:lnTo>
                  <a:pt x="204" y="3042"/>
                </a:lnTo>
                <a:lnTo>
                  <a:pt x="204" y="7013"/>
                </a:lnTo>
                <a:lnTo>
                  <a:pt x="0" y="7013"/>
                </a:lnTo>
                <a:lnTo>
                  <a:pt x="0" y="7479"/>
                </a:lnTo>
                <a:lnTo>
                  <a:pt x="4904" y="747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83"/>
        <p:cNvGrpSpPr/>
        <p:nvPr/>
      </p:nvGrpSpPr>
      <p:grpSpPr>
        <a:xfrm>
          <a:off x="0" y="0"/>
          <a:ext cx="0" cy="0"/>
          <a:chOff x="0" y="0"/>
          <a:chExt cx="0" cy="0"/>
        </a:xfrm>
      </p:grpSpPr>
      <p:grpSp>
        <p:nvGrpSpPr>
          <p:cNvPr id="284" name="Google Shape;284;p27"/>
          <p:cNvGrpSpPr/>
          <p:nvPr/>
        </p:nvGrpSpPr>
        <p:grpSpPr>
          <a:xfrm>
            <a:off x="-63000" y="4743125"/>
            <a:ext cx="9252300" cy="479200"/>
            <a:chOff x="-63000" y="4743125"/>
            <a:chExt cx="9252300" cy="479200"/>
          </a:xfrm>
        </p:grpSpPr>
        <p:sp>
          <p:nvSpPr>
            <p:cNvPr id="285" name="Google Shape;285;p27"/>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6" name="Google Shape;286;p27"/>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87" name="Google Shape;287;p27"/>
          <p:cNvSpPr/>
          <p:nvPr/>
        </p:nvSpPr>
        <p:spPr>
          <a:xfrm>
            <a:off x="8398013" y="3578251"/>
            <a:ext cx="603349" cy="1407368"/>
          </a:xfrm>
          <a:custGeom>
            <a:avLst/>
            <a:gdLst/>
            <a:ahLst/>
            <a:cxnLst/>
            <a:rect l="l" t="t" r="r" b="b"/>
            <a:pathLst>
              <a:path w="2603" h="6072" extrusionOk="0">
                <a:moveTo>
                  <a:pt x="2603" y="6072"/>
                </a:moveTo>
                <a:lnTo>
                  <a:pt x="2603" y="2470"/>
                </a:lnTo>
                <a:lnTo>
                  <a:pt x="2053" y="2470"/>
                </a:lnTo>
                <a:lnTo>
                  <a:pt x="2053" y="997"/>
                </a:lnTo>
                <a:lnTo>
                  <a:pt x="1774" y="997"/>
                </a:lnTo>
                <a:lnTo>
                  <a:pt x="1774" y="0"/>
                </a:lnTo>
                <a:lnTo>
                  <a:pt x="774" y="0"/>
                </a:lnTo>
                <a:lnTo>
                  <a:pt x="774" y="997"/>
                </a:lnTo>
                <a:lnTo>
                  <a:pt x="495" y="997"/>
                </a:lnTo>
                <a:lnTo>
                  <a:pt x="495" y="2470"/>
                </a:lnTo>
                <a:lnTo>
                  <a:pt x="0" y="2470"/>
                </a:lnTo>
                <a:lnTo>
                  <a:pt x="0" y="6072"/>
                </a:lnTo>
                <a:lnTo>
                  <a:pt x="2603" y="6072"/>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88" name="Google Shape;288;p27"/>
          <p:cNvSpPr/>
          <p:nvPr/>
        </p:nvSpPr>
        <p:spPr>
          <a:xfrm>
            <a:off x="156291" y="3604801"/>
            <a:ext cx="675198" cy="1316470"/>
          </a:xfrm>
          <a:custGeom>
            <a:avLst/>
            <a:gdLst/>
            <a:ahLst/>
            <a:cxnLst/>
            <a:rect l="l" t="t" r="r" b="b"/>
            <a:pathLst>
              <a:path w="3045" h="5937" extrusionOk="0">
                <a:moveTo>
                  <a:pt x="3045" y="5937"/>
                </a:moveTo>
                <a:lnTo>
                  <a:pt x="3045" y="1712"/>
                </a:lnTo>
                <a:lnTo>
                  <a:pt x="2777" y="1712"/>
                </a:lnTo>
                <a:lnTo>
                  <a:pt x="2777" y="691"/>
                </a:lnTo>
                <a:lnTo>
                  <a:pt x="1342" y="691"/>
                </a:lnTo>
                <a:lnTo>
                  <a:pt x="1342" y="0"/>
                </a:lnTo>
                <a:lnTo>
                  <a:pt x="650" y="0"/>
                </a:lnTo>
                <a:lnTo>
                  <a:pt x="650" y="691"/>
                </a:lnTo>
                <a:lnTo>
                  <a:pt x="456" y="691"/>
                </a:lnTo>
                <a:lnTo>
                  <a:pt x="456" y="1712"/>
                </a:lnTo>
                <a:lnTo>
                  <a:pt x="0" y="1712"/>
                </a:lnTo>
                <a:lnTo>
                  <a:pt x="0" y="5937"/>
                </a:lnTo>
                <a:lnTo>
                  <a:pt x="3045" y="593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cxnSp>
        <p:nvCxnSpPr>
          <p:cNvPr id="289" name="Google Shape;289;p27"/>
          <p:cNvCxnSpPr/>
          <p:nvPr/>
        </p:nvCxnSpPr>
        <p:spPr>
          <a:xfrm rot="10800000">
            <a:off x="8777650" y="-69600"/>
            <a:ext cx="0" cy="2925900"/>
          </a:xfrm>
          <a:prstGeom prst="straightConnector1">
            <a:avLst/>
          </a:prstGeom>
          <a:noFill/>
          <a:ln w="19050" cap="flat" cmpd="sng">
            <a:solidFill>
              <a:schemeClr val="accent1"/>
            </a:solidFill>
            <a:prstDash val="solid"/>
            <a:round/>
            <a:headEnd type="none" w="med" len="med"/>
            <a:tailEnd type="none" w="med" len="med"/>
          </a:ln>
        </p:spPr>
      </p:cxnSp>
      <p:cxnSp>
        <p:nvCxnSpPr>
          <p:cNvPr id="290" name="Google Shape;290;p27"/>
          <p:cNvCxnSpPr/>
          <p:nvPr/>
        </p:nvCxnSpPr>
        <p:spPr>
          <a:xfrm>
            <a:off x="-44231" y="459517"/>
            <a:ext cx="2200800" cy="0"/>
          </a:xfrm>
          <a:prstGeom prst="straightConnector1">
            <a:avLst/>
          </a:prstGeom>
          <a:noFill/>
          <a:ln w="19050" cap="flat" cmpd="sng">
            <a:solidFill>
              <a:schemeClr val="dk1"/>
            </a:solidFill>
            <a:prstDash val="solid"/>
            <a:round/>
            <a:headEnd type="none" w="med" len="med"/>
            <a:tailEnd type="none" w="med" len="med"/>
          </a:ln>
        </p:spPr>
      </p:cxnSp>
      <p:sp>
        <p:nvSpPr>
          <p:cNvPr id="291" name="Google Shape;291;p27"/>
          <p:cNvSpPr txBox="1">
            <a:spLocks noGrp="1"/>
          </p:cNvSpPr>
          <p:nvPr>
            <p:ph type="title"/>
          </p:nvPr>
        </p:nvSpPr>
        <p:spPr>
          <a:xfrm>
            <a:off x="720000" y="550561"/>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927165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
        <p:cNvGrpSpPr/>
        <p:nvPr/>
      </p:nvGrpSpPr>
      <p:grpSpPr>
        <a:xfrm>
          <a:off x="0" y="0"/>
          <a:ext cx="0" cy="0"/>
          <a:chOff x="0" y="0"/>
          <a:chExt cx="0" cy="0"/>
        </a:xfrm>
      </p:grpSpPr>
      <p:sp>
        <p:nvSpPr>
          <p:cNvPr id="64" name="Google Shape;64;p7"/>
          <p:cNvSpPr/>
          <p:nvPr/>
        </p:nvSpPr>
        <p:spPr>
          <a:xfrm flipH="1">
            <a:off x="-154376" y="3786965"/>
            <a:ext cx="3765600" cy="1295280"/>
          </a:xfrm>
          <a:custGeom>
            <a:avLst/>
            <a:gdLst/>
            <a:ahLst/>
            <a:cxnLst/>
            <a:rect l="l" t="t" r="r" b="b"/>
            <a:pathLst>
              <a:path w="10460" h="3598" extrusionOk="0">
                <a:moveTo>
                  <a:pt x="7147" y="45"/>
                </a:moveTo>
                <a:lnTo>
                  <a:pt x="7147" y="202"/>
                </a:lnTo>
                <a:lnTo>
                  <a:pt x="6707" y="157"/>
                </a:lnTo>
                <a:lnTo>
                  <a:pt x="6707" y="447"/>
                </a:lnTo>
                <a:lnTo>
                  <a:pt x="6419" y="447"/>
                </a:lnTo>
                <a:lnTo>
                  <a:pt x="6419" y="892"/>
                </a:lnTo>
                <a:lnTo>
                  <a:pt x="6063" y="892"/>
                </a:lnTo>
                <a:lnTo>
                  <a:pt x="6063" y="2018"/>
                </a:lnTo>
                <a:lnTo>
                  <a:pt x="5622" y="2018"/>
                </a:lnTo>
                <a:lnTo>
                  <a:pt x="5622" y="1610"/>
                </a:lnTo>
                <a:lnTo>
                  <a:pt x="4956" y="1610"/>
                </a:lnTo>
                <a:lnTo>
                  <a:pt x="4956" y="1294"/>
                </a:lnTo>
                <a:lnTo>
                  <a:pt x="4797" y="1313"/>
                </a:lnTo>
                <a:lnTo>
                  <a:pt x="4797" y="1138"/>
                </a:lnTo>
                <a:lnTo>
                  <a:pt x="4420" y="1183"/>
                </a:lnTo>
                <a:lnTo>
                  <a:pt x="4420" y="1358"/>
                </a:lnTo>
                <a:lnTo>
                  <a:pt x="4261" y="1377"/>
                </a:lnTo>
                <a:lnTo>
                  <a:pt x="4261" y="1610"/>
                </a:lnTo>
                <a:lnTo>
                  <a:pt x="3928" y="1610"/>
                </a:lnTo>
                <a:lnTo>
                  <a:pt x="3928" y="1856"/>
                </a:lnTo>
                <a:lnTo>
                  <a:pt x="3437" y="1856"/>
                </a:lnTo>
                <a:lnTo>
                  <a:pt x="3437" y="1689"/>
                </a:lnTo>
                <a:lnTo>
                  <a:pt x="2134" y="1689"/>
                </a:lnTo>
                <a:lnTo>
                  <a:pt x="2134" y="1432"/>
                </a:lnTo>
                <a:lnTo>
                  <a:pt x="1802" y="1432"/>
                </a:lnTo>
                <a:lnTo>
                  <a:pt x="1802" y="1189"/>
                </a:lnTo>
                <a:lnTo>
                  <a:pt x="1642" y="1170"/>
                </a:lnTo>
                <a:lnTo>
                  <a:pt x="1642" y="987"/>
                </a:lnTo>
                <a:lnTo>
                  <a:pt x="1266" y="940"/>
                </a:lnTo>
                <a:lnTo>
                  <a:pt x="1266" y="1123"/>
                </a:lnTo>
                <a:lnTo>
                  <a:pt x="1107" y="1103"/>
                </a:lnTo>
                <a:lnTo>
                  <a:pt x="1107" y="1432"/>
                </a:lnTo>
                <a:lnTo>
                  <a:pt x="441" y="1432"/>
                </a:lnTo>
                <a:lnTo>
                  <a:pt x="441" y="1858"/>
                </a:lnTo>
                <a:lnTo>
                  <a:pt x="0" y="1858"/>
                </a:lnTo>
                <a:lnTo>
                  <a:pt x="0" y="3598"/>
                </a:lnTo>
                <a:lnTo>
                  <a:pt x="2587" y="3598"/>
                </a:lnTo>
                <a:lnTo>
                  <a:pt x="3475" y="3598"/>
                </a:lnTo>
                <a:lnTo>
                  <a:pt x="10460" y="3598"/>
                </a:lnTo>
                <a:lnTo>
                  <a:pt x="10460" y="79"/>
                </a:lnTo>
                <a:lnTo>
                  <a:pt x="10145" y="124"/>
                </a:lnTo>
                <a:lnTo>
                  <a:pt x="10145" y="1290"/>
                </a:lnTo>
                <a:lnTo>
                  <a:pt x="9796" y="1290"/>
                </a:lnTo>
                <a:lnTo>
                  <a:pt x="9796" y="1747"/>
                </a:lnTo>
                <a:lnTo>
                  <a:pt x="9298" y="1747"/>
                </a:lnTo>
                <a:lnTo>
                  <a:pt x="9298" y="2018"/>
                </a:lnTo>
                <a:lnTo>
                  <a:pt x="9049" y="2018"/>
                </a:lnTo>
                <a:lnTo>
                  <a:pt x="9049" y="967"/>
                </a:lnTo>
                <a:lnTo>
                  <a:pt x="8895" y="967"/>
                </a:lnTo>
                <a:lnTo>
                  <a:pt x="8895" y="833"/>
                </a:lnTo>
                <a:lnTo>
                  <a:pt x="8340" y="833"/>
                </a:lnTo>
                <a:lnTo>
                  <a:pt x="8340" y="967"/>
                </a:lnTo>
                <a:lnTo>
                  <a:pt x="8113" y="967"/>
                </a:lnTo>
                <a:lnTo>
                  <a:pt x="8113" y="447"/>
                </a:lnTo>
                <a:lnTo>
                  <a:pt x="7825" y="447"/>
                </a:lnTo>
                <a:lnTo>
                  <a:pt x="7825" y="272"/>
                </a:lnTo>
                <a:lnTo>
                  <a:pt x="7523" y="241"/>
                </a:lnTo>
                <a:lnTo>
                  <a:pt x="7523" y="0"/>
                </a:lnTo>
                <a:lnTo>
                  <a:pt x="7147" y="4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5" name="Google Shape;65;p7"/>
          <p:cNvGrpSpPr/>
          <p:nvPr/>
        </p:nvGrpSpPr>
        <p:grpSpPr>
          <a:xfrm>
            <a:off x="-63000" y="4743125"/>
            <a:ext cx="9252300" cy="479200"/>
            <a:chOff x="-63000" y="4743125"/>
            <a:chExt cx="9252300" cy="479200"/>
          </a:xfrm>
        </p:grpSpPr>
        <p:sp>
          <p:nvSpPr>
            <p:cNvPr id="66" name="Google Shape;66;p7"/>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7" name="Google Shape;67;p7"/>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68" name="Google Shape;68;p7"/>
          <p:cNvCxnSpPr/>
          <p:nvPr/>
        </p:nvCxnSpPr>
        <p:spPr>
          <a:xfrm>
            <a:off x="519875" y="-104575"/>
            <a:ext cx="0" cy="3028800"/>
          </a:xfrm>
          <a:prstGeom prst="straightConnector1">
            <a:avLst/>
          </a:prstGeom>
          <a:noFill/>
          <a:ln w="19050" cap="flat" cmpd="sng">
            <a:solidFill>
              <a:schemeClr val="dk1"/>
            </a:solidFill>
            <a:prstDash val="solid"/>
            <a:round/>
            <a:headEnd type="none" w="med" len="med"/>
            <a:tailEnd type="none" w="med" len="med"/>
          </a:ln>
        </p:spPr>
      </p:cxnSp>
      <p:sp>
        <p:nvSpPr>
          <p:cNvPr id="69" name="Google Shape;69;p7"/>
          <p:cNvSpPr txBox="1">
            <a:spLocks noGrp="1"/>
          </p:cNvSpPr>
          <p:nvPr>
            <p:ph type="subTitle" idx="1"/>
          </p:nvPr>
        </p:nvSpPr>
        <p:spPr>
          <a:xfrm>
            <a:off x="4135975" y="1971250"/>
            <a:ext cx="4294800" cy="213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600"/>
              <a:buFont typeface="La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70" name="Google Shape;70;p7"/>
          <p:cNvSpPr txBox="1">
            <a:spLocks noGrp="1"/>
          </p:cNvSpPr>
          <p:nvPr>
            <p:ph type="title"/>
          </p:nvPr>
        </p:nvSpPr>
        <p:spPr>
          <a:xfrm>
            <a:off x="720000" y="550561"/>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26"/>
        <p:cNvGrpSpPr/>
        <p:nvPr/>
      </p:nvGrpSpPr>
      <p:grpSpPr>
        <a:xfrm>
          <a:off x="0" y="0"/>
          <a:ext cx="0" cy="0"/>
          <a:chOff x="0" y="0"/>
          <a:chExt cx="0" cy="0"/>
        </a:xfrm>
      </p:grpSpPr>
      <p:sp>
        <p:nvSpPr>
          <p:cNvPr id="127" name="Google Shape;127;p14"/>
          <p:cNvSpPr/>
          <p:nvPr/>
        </p:nvSpPr>
        <p:spPr>
          <a:xfrm flipH="1">
            <a:off x="5485471" y="3562773"/>
            <a:ext cx="2684603" cy="1440702"/>
          </a:xfrm>
          <a:custGeom>
            <a:avLst/>
            <a:gdLst/>
            <a:ahLst/>
            <a:cxnLst/>
            <a:rect l="l" t="t" r="r" b="b"/>
            <a:pathLst>
              <a:path w="7163" h="3844" extrusionOk="0">
                <a:moveTo>
                  <a:pt x="5703" y="0"/>
                </a:moveTo>
                <a:lnTo>
                  <a:pt x="5703" y="250"/>
                </a:lnTo>
                <a:lnTo>
                  <a:pt x="5401" y="283"/>
                </a:lnTo>
                <a:lnTo>
                  <a:pt x="5401" y="466"/>
                </a:lnTo>
                <a:lnTo>
                  <a:pt x="5113" y="466"/>
                </a:lnTo>
                <a:lnTo>
                  <a:pt x="5113" y="1007"/>
                </a:lnTo>
                <a:lnTo>
                  <a:pt x="4886" y="1007"/>
                </a:lnTo>
                <a:lnTo>
                  <a:pt x="4886" y="868"/>
                </a:lnTo>
                <a:lnTo>
                  <a:pt x="4331" y="868"/>
                </a:lnTo>
                <a:lnTo>
                  <a:pt x="4331" y="1007"/>
                </a:lnTo>
                <a:lnTo>
                  <a:pt x="4177" y="1007"/>
                </a:lnTo>
                <a:lnTo>
                  <a:pt x="4177" y="2104"/>
                </a:lnTo>
                <a:lnTo>
                  <a:pt x="3928" y="2104"/>
                </a:lnTo>
                <a:lnTo>
                  <a:pt x="3928" y="1822"/>
                </a:lnTo>
                <a:lnTo>
                  <a:pt x="3430" y="1822"/>
                </a:lnTo>
                <a:lnTo>
                  <a:pt x="3430" y="1345"/>
                </a:lnTo>
                <a:lnTo>
                  <a:pt x="3081" y="1345"/>
                </a:lnTo>
                <a:lnTo>
                  <a:pt x="3081" y="128"/>
                </a:lnTo>
                <a:lnTo>
                  <a:pt x="2234" y="1"/>
                </a:lnTo>
                <a:lnTo>
                  <a:pt x="2234" y="1345"/>
                </a:lnTo>
                <a:lnTo>
                  <a:pt x="1931" y="1345"/>
                </a:lnTo>
                <a:lnTo>
                  <a:pt x="1931" y="930"/>
                </a:lnTo>
                <a:lnTo>
                  <a:pt x="1583" y="930"/>
                </a:lnTo>
                <a:lnTo>
                  <a:pt x="1583" y="751"/>
                </a:lnTo>
                <a:lnTo>
                  <a:pt x="1206" y="705"/>
                </a:lnTo>
                <a:lnTo>
                  <a:pt x="1206" y="930"/>
                </a:lnTo>
                <a:lnTo>
                  <a:pt x="1084" y="930"/>
                </a:lnTo>
                <a:lnTo>
                  <a:pt x="1084" y="1330"/>
                </a:lnTo>
                <a:lnTo>
                  <a:pt x="808" y="1330"/>
                </a:lnTo>
                <a:lnTo>
                  <a:pt x="808" y="1007"/>
                </a:lnTo>
                <a:lnTo>
                  <a:pt x="0" y="1007"/>
                </a:lnTo>
                <a:lnTo>
                  <a:pt x="0" y="3844"/>
                </a:lnTo>
                <a:lnTo>
                  <a:pt x="7163" y="3844"/>
                </a:lnTo>
                <a:lnTo>
                  <a:pt x="7163" y="2104"/>
                </a:lnTo>
                <a:lnTo>
                  <a:pt x="7163" y="930"/>
                </a:lnTo>
                <a:lnTo>
                  <a:pt x="6807" y="930"/>
                </a:lnTo>
                <a:lnTo>
                  <a:pt x="6807" y="466"/>
                </a:lnTo>
                <a:lnTo>
                  <a:pt x="6519" y="466"/>
                </a:lnTo>
                <a:lnTo>
                  <a:pt x="6519" y="163"/>
                </a:lnTo>
                <a:lnTo>
                  <a:pt x="6079" y="210"/>
                </a:lnTo>
                <a:lnTo>
                  <a:pt x="6079" y="46"/>
                </a:lnTo>
                <a:lnTo>
                  <a:pt x="5703"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8" name="Google Shape;128;p14"/>
          <p:cNvSpPr/>
          <p:nvPr/>
        </p:nvSpPr>
        <p:spPr>
          <a:xfrm flipH="1">
            <a:off x="484626" y="3708195"/>
            <a:ext cx="3765600" cy="1295280"/>
          </a:xfrm>
          <a:custGeom>
            <a:avLst/>
            <a:gdLst/>
            <a:ahLst/>
            <a:cxnLst/>
            <a:rect l="l" t="t" r="r" b="b"/>
            <a:pathLst>
              <a:path w="10460" h="3598" extrusionOk="0">
                <a:moveTo>
                  <a:pt x="7147" y="45"/>
                </a:moveTo>
                <a:lnTo>
                  <a:pt x="7147" y="202"/>
                </a:lnTo>
                <a:lnTo>
                  <a:pt x="6707" y="157"/>
                </a:lnTo>
                <a:lnTo>
                  <a:pt x="6707" y="447"/>
                </a:lnTo>
                <a:lnTo>
                  <a:pt x="6419" y="447"/>
                </a:lnTo>
                <a:lnTo>
                  <a:pt x="6419" y="892"/>
                </a:lnTo>
                <a:lnTo>
                  <a:pt x="6063" y="892"/>
                </a:lnTo>
                <a:lnTo>
                  <a:pt x="6063" y="2018"/>
                </a:lnTo>
                <a:lnTo>
                  <a:pt x="5622" y="2018"/>
                </a:lnTo>
                <a:lnTo>
                  <a:pt x="5622" y="1610"/>
                </a:lnTo>
                <a:lnTo>
                  <a:pt x="4956" y="1610"/>
                </a:lnTo>
                <a:lnTo>
                  <a:pt x="4956" y="1294"/>
                </a:lnTo>
                <a:lnTo>
                  <a:pt x="4797" y="1313"/>
                </a:lnTo>
                <a:lnTo>
                  <a:pt x="4797" y="1138"/>
                </a:lnTo>
                <a:lnTo>
                  <a:pt x="4420" y="1183"/>
                </a:lnTo>
                <a:lnTo>
                  <a:pt x="4420" y="1358"/>
                </a:lnTo>
                <a:lnTo>
                  <a:pt x="4261" y="1377"/>
                </a:lnTo>
                <a:lnTo>
                  <a:pt x="4261" y="1610"/>
                </a:lnTo>
                <a:lnTo>
                  <a:pt x="3928" y="1610"/>
                </a:lnTo>
                <a:lnTo>
                  <a:pt x="3928" y="1856"/>
                </a:lnTo>
                <a:lnTo>
                  <a:pt x="3437" y="1856"/>
                </a:lnTo>
                <a:lnTo>
                  <a:pt x="3437" y="1689"/>
                </a:lnTo>
                <a:lnTo>
                  <a:pt x="2134" y="1689"/>
                </a:lnTo>
                <a:lnTo>
                  <a:pt x="2134" y="1432"/>
                </a:lnTo>
                <a:lnTo>
                  <a:pt x="1802" y="1432"/>
                </a:lnTo>
                <a:lnTo>
                  <a:pt x="1802" y="1189"/>
                </a:lnTo>
                <a:lnTo>
                  <a:pt x="1642" y="1170"/>
                </a:lnTo>
                <a:lnTo>
                  <a:pt x="1642" y="987"/>
                </a:lnTo>
                <a:lnTo>
                  <a:pt x="1266" y="940"/>
                </a:lnTo>
                <a:lnTo>
                  <a:pt x="1266" y="1123"/>
                </a:lnTo>
                <a:lnTo>
                  <a:pt x="1107" y="1103"/>
                </a:lnTo>
                <a:lnTo>
                  <a:pt x="1107" y="1432"/>
                </a:lnTo>
                <a:lnTo>
                  <a:pt x="441" y="1432"/>
                </a:lnTo>
                <a:lnTo>
                  <a:pt x="441" y="1858"/>
                </a:lnTo>
                <a:lnTo>
                  <a:pt x="0" y="1858"/>
                </a:lnTo>
                <a:lnTo>
                  <a:pt x="0" y="3598"/>
                </a:lnTo>
                <a:lnTo>
                  <a:pt x="2587" y="3598"/>
                </a:lnTo>
                <a:lnTo>
                  <a:pt x="3475" y="3598"/>
                </a:lnTo>
                <a:lnTo>
                  <a:pt x="10460" y="3598"/>
                </a:lnTo>
                <a:lnTo>
                  <a:pt x="10460" y="79"/>
                </a:lnTo>
                <a:lnTo>
                  <a:pt x="10145" y="124"/>
                </a:lnTo>
                <a:lnTo>
                  <a:pt x="10145" y="1290"/>
                </a:lnTo>
                <a:lnTo>
                  <a:pt x="9796" y="1290"/>
                </a:lnTo>
                <a:lnTo>
                  <a:pt x="9796" y="1747"/>
                </a:lnTo>
                <a:lnTo>
                  <a:pt x="9298" y="1747"/>
                </a:lnTo>
                <a:lnTo>
                  <a:pt x="9298" y="2018"/>
                </a:lnTo>
                <a:lnTo>
                  <a:pt x="9049" y="2018"/>
                </a:lnTo>
                <a:lnTo>
                  <a:pt x="9049" y="967"/>
                </a:lnTo>
                <a:lnTo>
                  <a:pt x="8895" y="967"/>
                </a:lnTo>
                <a:lnTo>
                  <a:pt x="8895" y="833"/>
                </a:lnTo>
                <a:lnTo>
                  <a:pt x="8340" y="833"/>
                </a:lnTo>
                <a:lnTo>
                  <a:pt x="8340" y="967"/>
                </a:lnTo>
                <a:lnTo>
                  <a:pt x="8113" y="967"/>
                </a:lnTo>
                <a:lnTo>
                  <a:pt x="8113" y="447"/>
                </a:lnTo>
                <a:lnTo>
                  <a:pt x="7825" y="447"/>
                </a:lnTo>
                <a:lnTo>
                  <a:pt x="7825" y="272"/>
                </a:lnTo>
                <a:lnTo>
                  <a:pt x="7523" y="241"/>
                </a:lnTo>
                <a:lnTo>
                  <a:pt x="7523" y="0"/>
                </a:lnTo>
                <a:lnTo>
                  <a:pt x="7147" y="4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9" name="Google Shape;129;p14"/>
          <p:cNvSpPr/>
          <p:nvPr/>
        </p:nvSpPr>
        <p:spPr>
          <a:xfrm flipH="1">
            <a:off x="4321151" y="3562775"/>
            <a:ext cx="1093380" cy="1312650"/>
          </a:xfrm>
          <a:custGeom>
            <a:avLst/>
            <a:gdLst/>
            <a:ahLst/>
            <a:cxnLst/>
            <a:rect l="l" t="t" r="r" b="b"/>
            <a:pathLst>
              <a:path w="9680" h="11621" extrusionOk="0">
                <a:moveTo>
                  <a:pt x="4832" y="0"/>
                </a:moveTo>
                <a:lnTo>
                  <a:pt x="4832" y="1925"/>
                </a:lnTo>
                <a:lnTo>
                  <a:pt x="4389" y="1925"/>
                </a:lnTo>
                <a:lnTo>
                  <a:pt x="4389" y="2126"/>
                </a:lnTo>
                <a:lnTo>
                  <a:pt x="3945" y="2126"/>
                </a:lnTo>
                <a:lnTo>
                  <a:pt x="3945" y="3013"/>
                </a:lnTo>
                <a:lnTo>
                  <a:pt x="3044" y="3013"/>
                </a:lnTo>
                <a:lnTo>
                  <a:pt x="3044" y="1525"/>
                </a:lnTo>
                <a:lnTo>
                  <a:pt x="1899" y="1525"/>
                </a:lnTo>
                <a:lnTo>
                  <a:pt x="1899" y="2798"/>
                </a:lnTo>
                <a:lnTo>
                  <a:pt x="1699" y="2798"/>
                </a:lnTo>
                <a:lnTo>
                  <a:pt x="1356" y="3685"/>
                </a:lnTo>
                <a:lnTo>
                  <a:pt x="1356" y="3327"/>
                </a:lnTo>
                <a:lnTo>
                  <a:pt x="1113" y="3327"/>
                </a:lnTo>
                <a:lnTo>
                  <a:pt x="1113" y="2927"/>
                </a:lnTo>
                <a:lnTo>
                  <a:pt x="712" y="3585"/>
                </a:lnTo>
                <a:lnTo>
                  <a:pt x="712" y="4040"/>
                </a:lnTo>
                <a:lnTo>
                  <a:pt x="196" y="4040"/>
                </a:lnTo>
                <a:lnTo>
                  <a:pt x="196" y="4900"/>
                </a:lnTo>
                <a:lnTo>
                  <a:pt x="0" y="4900"/>
                </a:lnTo>
                <a:lnTo>
                  <a:pt x="0" y="11621"/>
                </a:lnTo>
                <a:lnTo>
                  <a:pt x="9680" y="11621"/>
                </a:lnTo>
                <a:lnTo>
                  <a:pt x="9680" y="1509"/>
                </a:lnTo>
                <a:lnTo>
                  <a:pt x="8248" y="1510"/>
                </a:lnTo>
                <a:lnTo>
                  <a:pt x="8248" y="3120"/>
                </a:lnTo>
                <a:lnTo>
                  <a:pt x="7192" y="3120"/>
                </a:lnTo>
                <a:lnTo>
                  <a:pt x="7192" y="2698"/>
                </a:lnTo>
                <a:lnTo>
                  <a:pt x="6534" y="2698"/>
                </a:lnTo>
                <a:lnTo>
                  <a:pt x="6534" y="1582"/>
                </a:lnTo>
                <a:lnTo>
                  <a:pt x="6277" y="1582"/>
                </a:lnTo>
                <a:lnTo>
                  <a:pt x="6277" y="1038"/>
                </a:lnTo>
                <a:lnTo>
                  <a:pt x="5962" y="1038"/>
                </a:lnTo>
                <a:lnTo>
                  <a:pt x="5962" y="1367"/>
                </a:lnTo>
                <a:lnTo>
                  <a:pt x="5705" y="1367"/>
                </a:lnTo>
                <a:lnTo>
                  <a:pt x="5705" y="2669"/>
                </a:lnTo>
                <a:lnTo>
                  <a:pt x="5447" y="2669"/>
                </a:lnTo>
                <a:lnTo>
                  <a:pt x="5447" y="3270"/>
                </a:lnTo>
                <a:lnTo>
                  <a:pt x="5304" y="3270"/>
                </a:lnTo>
                <a:lnTo>
                  <a:pt x="5304" y="0"/>
                </a:lnTo>
                <a:lnTo>
                  <a:pt x="4832"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30" name="Google Shape;130;p14"/>
          <p:cNvGrpSpPr/>
          <p:nvPr/>
        </p:nvGrpSpPr>
        <p:grpSpPr>
          <a:xfrm>
            <a:off x="-63000" y="4743125"/>
            <a:ext cx="9252300" cy="479200"/>
            <a:chOff x="-63000" y="4743125"/>
            <a:chExt cx="9252300" cy="479200"/>
          </a:xfrm>
        </p:grpSpPr>
        <p:sp>
          <p:nvSpPr>
            <p:cNvPr id="131" name="Google Shape;131;p14"/>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2" name="Google Shape;132;p14"/>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33" name="Google Shape;133;p14"/>
          <p:cNvSpPr/>
          <p:nvPr/>
        </p:nvSpPr>
        <p:spPr>
          <a:xfrm>
            <a:off x="8241036" y="2815372"/>
            <a:ext cx="779394" cy="2406950"/>
          </a:xfrm>
          <a:custGeom>
            <a:avLst/>
            <a:gdLst/>
            <a:ahLst/>
            <a:cxnLst/>
            <a:rect l="l" t="t" r="r" b="b"/>
            <a:pathLst>
              <a:path w="2324" h="7177" extrusionOk="0">
                <a:moveTo>
                  <a:pt x="2324" y="7177"/>
                </a:moveTo>
                <a:lnTo>
                  <a:pt x="2324" y="1490"/>
                </a:lnTo>
                <a:lnTo>
                  <a:pt x="1749" y="915"/>
                </a:lnTo>
                <a:lnTo>
                  <a:pt x="1749" y="1081"/>
                </a:lnTo>
                <a:lnTo>
                  <a:pt x="1493" y="1081"/>
                </a:lnTo>
                <a:lnTo>
                  <a:pt x="1493" y="631"/>
                </a:lnTo>
                <a:lnTo>
                  <a:pt x="862" y="0"/>
                </a:lnTo>
                <a:lnTo>
                  <a:pt x="862" y="3591"/>
                </a:lnTo>
                <a:lnTo>
                  <a:pt x="590" y="3591"/>
                </a:lnTo>
                <a:lnTo>
                  <a:pt x="590" y="1921"/>
                </a:lnTo>
                <a:lnTo>
                  <a:pt x="305" y="1921"/>
                </a:lnTo>
                <a:lnTo>
                  <a:pt x="305" y="715"/>
                </a:lnTo>
                <a:lnTo>
                  <a:pt x="0" y="715"/>
                </a:lnTo>
                <a:lnTo>
                  <a:pt x="0" y="7177"/>
                </a:lnTo>
                <a:lnTo>
                  <a:pt x="2324" y="7177"/>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34" name="Google Shape;134;p14"/>
          <p:cNvSpPr/>
          <p:nvPr/>
        </p:nvSpPr>
        <p:spPr>
          <a:xfrm flipH="1">
            <a:off x="-769225" y="2529890"/>
            <a:ext cx="1765440" cy="2692440"/>
          </a:xfrm>
          <a:custGeom>
            <a:avLst/>
            <a:gdLst/>
            <a:ahLst/>
            <a:cxnLst/>
            <a:rect l="l" t="t" r="r" b="b"/>
            <a:pathLst>
              <a:path w="4904" h="7479" extrusionOk="0">
                <a:moveTo>
                  <a:pt x="4904" y="7479"/>
                </a:moveTo>
                <a:lnTo>
                  <a:pt x="4904" y="7013"/>
                </a:lnTo>
                <a:lnTo>
                  <a:pt x="4666" y="7013"/>
                </a:lnTo>
                <a:lnTo>
                  <a:pt x="4666" y="6466"/>
                </a:lnTo>
                <a:lnTo>
                  <a:pt x="4278" y="6466"/>
                </a:lnTo>
                <a:lnTo>
                  <a:pt x="4278" y="1633"/>
                </a:lnTo>
                <a:lnTo>
                  <a:pt x="1932" y="1633"/>
                </a:lnTo>
                <a:lnTo>
                  <a:pt x="1932" y="6466"/>
                </a:lnTo>
                <a:lnTo>
                  <a:pt x="1663" y="6466"/>
                </a:lnTo>
                <a:lnTo>
                  <a:pt x="1663" y="3042"/>
                </a:lnTo>
                <a:lnTo>
                  <a:pt x="1455" y="3042"/>
                </a:lnTo>
                <a:lnTo>
                  <a:pt x="1455" y="1072"/>
                </a:lnTo>
                <a:lnTo>
                  <a:pt x="1281" y="1072"/>
                </a:lnTo>
                <a:lnTo>
                  <a:pt x="1281" y="0"/>
                </a:lnTo>
                <a:lnTo>
                  <a:pt x="656" y="377"/>
                </a:lnTo>
                <a:lnTo>
                  <a:pt x="406" y="1072"/>
                </a:lnTo>
                <a:lnTo>
                  <a:pt x="308" y="1072"/>
                </a:lnTo>
                <a:lnTo>
                  <a:pt x="308" y="3042"/>
                </a:lnTo>
                <a:lnTo>
                  <a:pt x="204" y="3042"/>
                </a:lnTo>
                <a:lnTo>
                  <a:pt x="204" y="7013"/>
                </a:lnTo>
                <a:lnTo>
                  <a:pt x="0" y="7013"/>
                </a:lnTo>
                <a:lnTo>
                  <a:pt x="0" y="7479"/>
                </a:lnTo>
                <a:lnTo>
                  <a:pt x="4904" y="7479"/>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cxnSp>
        <p:nvCxnSpPr>
          <p:cNvPr id="135" name="Google Shape;135;p14"/>
          <p:cNvCxnSpPr/>
          <p:nvPr/>
        </p:nvCxnSpPr>
        <p:spPr>
          <a:xfrm>
            <a:off x="0" y="462175"/>
            <a:ext cx="1584000" cy="0"/>
          </a:xfrm>
          <a:prstGeom prst="straightConnector1">
            <a:avLst/>
          </a:prstGeom>
          <a:noFill/>
          <a:ln w="19050" cap="flat" cmpd="sng">
            <a:solidFill>
              <a:schemeClr val="dk1"/>
            </a:solidFill>
            <a:prstDash val="solid"/>
            <a:round/>
            <a:headEnd type="none" w="med" len="med"/>
            <a:tailEnd type="none" w="med" len="med"/>
          </a:ln>
        </p:spPr>
      </p:cxnSp>
      <p:cxnSp>
        <p:nvCxnSpPr>
          <p:cNvPr id="136" name="Google Shape;136;p14"/>
          <p:cNvCxnSpPr/>
          <p:nvPr/>
        </p:nvCxnSpPr>
        <p:spPr>
          <a:xfrm rot="10800000">
            <a:off x="8639925" y="-69725"/>
            <a:ext cx="0" cy="1077000"/>
          </a:xfrm>
          <a:prstGeom prst="straightConnector1">
            <a:avLst/>
          </a:prstGeom>
          <a:noFill/>
          <a:ln w="19050" cap="flat" cmpd="sng">
            <a:solidFill>
              <a:schemeClr val="accent1"/>
            </a:solidFill>
            <a:prstDash val="solid"/>
            <a:round/>
            <a:headEnd type="none" w="med" len="med"/>
            <a:tailEnd type="none" w="med" len="med"/>
          </a:ln>
        </p:spPr>
      </p:cxnSp>
      <p:sp>
        <p:nvSpPr>
          <p:cNvPr id="137" name="Google Shape;137;p14"/>
          <p:cNvSpPr txBox="1">
            <a:spLocks noGrp="1"/>
          </p:cNvSpPr>
          <p:nvPr>
            <p:ph type="title"/>
          </p:nvPr>
        </p:nvSpPr>
        <p:spPr>
          <a:xfrm>
            <a:off x="1555713" y="2336650"/>
            <a:ext cx="60327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8" name="Google Shape;138;p14"/>
          <p:cNvSpPr txBox="1">
            <a:spLocks noGrp="1"/>
          </p:cNvSpPr>
          <p:nvPr>
            <p:ph type="subTitle" idx="1"/>
          </p:nvPr>
        </p:nvSpPr>
        <p:spPr>
          <a:xfrm>
            <a:off x="1555588" y="691900"/>
            <a:ext cx="6032700" cy="1610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8"/>
        <p:cNvGrpSpPr/>
        <p:nvPr/>
      </p:nvGrpSpPr>
      <p:grpSpPr>
        <a:xfrm>
          <a:off x="0" y="0"/>
          <a:ext cx="0" cy="0"/>
          <a:chOff x="0" y="0"/>
          <a:chExt cx="0" cy="0"/>
        </a:xfrm>
      </p:grpSpPr>
      <p:grpSp>
        <p:nvGrpSpPr>
          <p:cNvPr id="199" name="Google Shape;199;p21"/>
          <p:cNvGrpSpPr/>
          <p:nvPr/>
        </p:nvGrpSpPr>
        <p:grpSpPr>
          <a:xfrm>
            <a:off x="-63000" y="4743125"/>
            <a:ext cx="9252300" cy="479200"/>
            <a:chOff x="-63000" y="4743125"/>
            <a:chExt cx="9252300" cy="479200"/>
          </a:xfrm>
        </p:grpSpPr>
        <p:sp>
          <p:nvSpPr>
            <p:cNvPr id="200" name="Google Shape;200;p21"/>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1" name="Google Shape;201;p21"/>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02" name="Google Shape;202;p21"/>
          <p:cNvSpPr txBox="1">
            <a:spLocks noGrp="1"/>
          </p:cNvSpPr>
          <p:nvPr>
            <p:ph type="subTitle" idx="1"/>
          </p:nvPr>
        </p:nvSpPr>
        <p:spPr>
          <a:xfrm>
            <a:off x="713225" y="2119304"/>
            <a:ext cx="3088800" cy="66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1"/>
          <p:cNvSpPr txBox="1">
            <a:spLocks noGrp="1"/>
          </p:cNvSpPr>
          <p:nvPr>
            <p:ph type="subTitle" idx="2"/>
          </p:nvPr>
        </p:nvSpPr>
        <p:spPr>
          <a:xfrm>
            <a:off x="713225" y="3410948"/>
            <a:ext cx="3088800" cy="66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1"/>
          <p:cNvSpPr txBox="1">
            <a:spLocks noGrp="1"/>
          </p:cNvSpPr>
          <p:nvPr>
            <p:ph type="subTitle" idx="3"/>
          </p:nvPr>
        </p:nvSpPr>
        <p:spPr>
          <a:xfrm>
            <a:off x="4438525" y="2119297"/>
            <a:ext cx="3088800" cy="66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1"/>
          <p:cNvSpPr txBox="1">
            <a:spLocks noGrp="1"/>
          </p:cNvSpPr>
          <p:nvPr>
            <p:ph type="subTitle" idx="4"/>
          </p:nvPr>
        </p:nvSpPr>
        <p:spPr>
          <a:xfrm>
            <a:off x="713225" y="1643025"/>
            <a:ext cx="30888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6" name="Google Shape;206;p21"/>
          <p:cNvSpPr txBox="1">
            <a:spLocks noGrp="1"/>
          </p:cNvSpPr>
          <p:nvPr>
            <p:ph type="subTitle" idx="5"/>
          </p:nvPr>
        </p:nvSpPr>
        <p:spPr>
          <a:xfrm>
            <a:off x="713231" y="2934675"/>
            <a:ext cx="30888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7" name="Google Shape;207;p21"/>
          <p:cNvSpPr txBox="1">
            <a:spLocks noGrp="1"/>
          </p:cNvSpPr>
          <p:nvPr>
            <p:ph type="subTitle" idx="6"/>
          </p:nvPr>
        </p:nvSpPr>
        <p:spPr>
          <a:xfrm>
            <a:off x="4438525" y="1643025"/>
            <a:ext cx="30888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08" name="Google Shape;208;p21"/>
          <p:cNvSpPr txBox="1">
            <a:spLocks noGrp="1"/>
          </p:cNvSpPr>
          <p:nvPr>
            <p:ph type="title"/>
          </p:nvPr>
        </p:nvSpPr>
        <p:spPr>
          <a:xfrm>
            <a:off x="720000" y="550561"/>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209" name="Google Shape;209;p21"/>
          <p:cNvCxnSpPr/>
          <p:nvPr/>
        </p:nvCxnSpPr>
        <p:spPr>
          <a:xfrm>
            <a:off x="519875" y="-104575"/>
            <a:ext cx="0" cy="1511400"/>
          </a:xfrm>
          <a:prstGeom prst="straightConnector1">
            <a:avLst/>
          </a:prstGeom>
          <a:noFill/>
          <a:ln w="19050" cap="flat" cmpd="sng">
            <a:solidFill>
              <a:schemeClr val="dk1"/>
            </a:solidFill>
            <a:prstDash val="solid"/>
            <a:round/>
            <a:headEnd type="none" w="med" len="med"/>
            <a:tailEnd type="none" w="med" len="med"/>
          </a:ln>
        </p:spPr>
      </p:cxnSp>
      <p:cxnSp>
        <p:nvCxnSpPr>
          <p:cNvPr id="210" name="Google Shape;210;p21"/>
          <p:cNvCxnSpPr/>
          <p:nvPr/>
        </p:nvCxnSpPr>
        <p:spPr>
          <a:xfrm>
            <a:off x="7329543" y="462182"/>
            <a:ext cx="18891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1"/>
        <p:cNvGrpSpPr/>
        <p:nvPr/>
      </p:nvGrpSpPr>
      <p:grpSpPr>
        <a:xfrm>
          <a:off x="0" y="0"/>
          <a:ext cx="0" cy="0"/>
          <a:chOff x="0" y="0"/>
          <a:chExt cx="0" cy="0"/>
        </a:xfrm>
      </p:grpSpPr>
      <p:grpSp>
        <p:nvGrpSpPr>
          <p:cNvPr id="212" name="Google Shape;212;p22"/>
          <p:cNvGrpSpPr/>
          <p:nvPr/>
        </p:nvGrpSpPr>
        <p:grpSpPr>
          <a:xfrm>
            <a:off x="-63000" y="4743125"/>
            <a:ext cx="9252300" cy="479200"/>
            <a:chOff x="-63000" y="4743125"/>
            <a:chExt cx="9252300" cy="479200"/>
          </a:xfrm>
        </p:grpSpPr>
        <p:sp>
          <p:nvSpPr>
            <p:cNvPr id="213" name="Google Shape;213;p22"/>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14" name="Google Shape;214;p22"/>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15" name="Google Shape;215;p22"/>
          <p:cNvSpPr/>
          <p:nvPr/>
        </p:nvSpPr>
        <p:spPr>
          <a:xfrm>
            <a:off x="8116524" y="1441276"/>
            <a:ext cx="632952" cy="3486337"/>
          </a:xfrm>
          <a:custGeom>
            <a:avLst/>
            <a:gdLst/>
            <a:ahLst/>
            <a:cxnLst/>
            <a:rect l="l" t="t" r="r" b="b"/>
            <a:pathLst>
              <a:path w="1800" h="9915" extrusionOk="0">
                <a:moveTo>
                  <a:pt x="1800" y="9915"/>
                </a:moveTo>
                <a:lnTo>
                  <a:pt x="1800" y="7545"/>
                </a:lnTo>
                <a:lnTo>
                  <a:pt x="1656" y="7545"/>
                </a:lnTo>
                <a:lnTo>
                  <a:pt x="1656" y="7413"/>
                </a:lnTo>
                <a:lnTo>
                  <a:pt x="1573" y="7413"/>
                </a:lnTo>
                <a:lnTo>
                  <a:pt x="1573" y="6960"/>
                </a:lnTo>
                <a:lnTo>
                  <a:pt x="1474" y="6960"/>
                </a:lnTo>
                <a:lnTo>
                  <a:pt x="1474" y="3047"/>
                </a:lnTo>
                <a:lnTo>
                  <a:pt x="1397" y="3047"/>
                </a:lnTo>
                <a:lnTo>
                  <a:pt x="1397" y="2628"/>
                </a:lnTo>
                <a:lnTo>
                  <a:pt x="1281" y="2628"/>
                </a:lnTo>
                <a:lnTo>
                  <a:pt x="1281" y="2284"/>
                </a:lnTo>
                <a:cubicBezTo>
                  <a:pt x="1281" y="2284"/>
                  <a:pt x="1203" y="2140"/>
                  <a:pt x="991" y="2107"/>
                </a:cubicBezTo>
                <a:lnTo>
                  <a:pt x="991" y="1651"/>
                </a:lnTo>
                <a:lnTo>
                  <a:pt x="941" y="1651"/>
                </a:lnTo>
                <a:lnTo>
                  <a:pt x="881" y="0"/>
                </a:lnTo>
                <a:lnTo>
                  <a:pt x="857" y="1651"/>
                </a:lnTo>
                <a:lnTo>
                  <a:pt x="809" y="1651"/>
                </a:lnTo>
                <a:lnTo>
                  <a:pt x="809" y="2107"/>
                </a:lnTo>
                <a:cubicBezTo>
                  <a:pt x="597" y="2140"/>
                  <a:pt x="519" y="2284"/>
                  <a:pt x="519" y="2284"/>
                </a:cubicBezTo>
                <a:lnTo>
                  <a:pt x="519" y="2628"/>
                </a:lnTo>
                <a:lnTo>
                  <a:pt x="403" y="2628"/>
                </a:lnTo>
                <a:lnTo>
                  <a:pt x="403" y="3047"/>
                </a:lnTo>
                <a:lnTo>
                  <a:pt x="326" y="3047"/>
                </a:lnTo>
                <a:lnTo>
                  <a:pt x="326" y="6960"/>
                </a:lnTo>
                <a:lnTo>
                  <a:pt x="227" y="6960"/>
                </a:lnTo>
                <a:lnTo>
                  <a:pt x="227" y="7413"/>
                </a:lnTo>
                <a:lnTo>
                  <a:pt x="144" y="7413"/>
                </a:lnTo>
                <a:lnTo>
                  <a:pt x="144" y="7545"/>
                </a:lnTo>
                <a:lnTo>
                  <a:pt x="0" y="7545"/>
                </a:lnTo>
                <a:lnTo>
                  <a:pt x="0" y="9915"/>
                </a:lnTo>
                <a:lnTo>
                  <a:pt x="1800" y="9915"/>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cxnSp>
        <p:nvCxnSpPr>
          <p:cNvPr id="216" name="Google Shape;216;p22"/>
          <p:cNvCxnSpPr/>
          <p:nvPr/>
        </p:nvCxnSpPr>
        <p:spPr>
          <a:xfrm rot="10800000">
            <a:off x="8639925" y="-69725"/>
            <a:ext cx="0" cy="1077000"/>
          </a:xfrm>
          <a:prstGeom prst="straightConnector1">
            <a:avLst/>
          </a:prstGeom>
          <a:noFill/>
          <a:ln w="19050" cap="flat" cmpd="sng">
            <a:solidFill>
              <a:schemeClr val="accent1"/>
            </a:solidFill>
            <a:prstDash val="solid"/>
            <a:round/>
            <a:headEnd type="none" w="med" len="med"/>
            <a:tailEnd type="none" w="med" len="med"/>
          </a:ln>
        </p:spPr>
      </p:cxnSp>
      <p:sp>
        <p:nvSpPr>
          <p:cNvPr id="217" name="Google Shape;217;p22"/>
          <p:cNvSpPr txBox="1">
            <a:spLocks noGrp="1"/>
          </p:cNvSpPr>
          <p:nvPr>
            <p:ph type="subTitle" idx="1"/>
          </p:nvPr>
        </p:nvSpPr>
        <p:spPr>
          <a:xfrm>
            <a:off x="1360073" y="212121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22"/>
          <p:cNvSpPr txBox="1">
            <a:spLocks noGrp="1"/>
          </p:cNvSpPr>
          <p:nvPr>
            <p:ph type="subTitle" idx="2"/>
          </p:nvPr>
        </p:nvSpPr>
        <p:spPr>
          <a:xfrm>
            <a:off x="5078577" y="2121210"/>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2"/>
          <p:cNvSpPr txBox="1">
            <a:spLocks noGrp="1"/>
          </p:cNvSpPr>
          <p:nvPr>
            <p:ph type="subTitle" idx="3"/>
          </p:nvPr>
        </p:nvSpPr>
        <p:spPr>
          <a:xfrm>
            <a:off x="1360073" y="3412277"/>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22"/>
          <p:cNvSpPr txBox="1">
            <a:spLocks noGrp="1"/>
          </p:cNvSpPr>
          <p:nvPr>
            <p:ph type="subTitle" idx="4"/>
          </p:nvPr>
        </p:nvSpPr>
        <p:spPr>
          <a:xfrm>
            <a:off x="5078577" y="3412277"/>
            <a:ext cx="19782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2"/>
          <p:cNvSpPr txBox="1">
            <a:spLocks noGrp="1"/>
          </p:cNvSpPr>
          <p:nvPr>
            <p:ph type="subTitle" idx="5"/>
          </p:nvPr>
        </p:nvSpPr>
        <p:spPr>
          <a:xfrm>
            <a:off x="1360073" y="1801394"/>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2" name="Google Shape;222;p22"/>
          <p:cNvSpPr txBox="1">
            <a:spLocks noGrp="1"/>
          </p:cNvSpPr>
          <p:nvPr>
            <p:ph type="subTitle" idx="6"/>
          </p:nvPr>
        </p:nvSpPr>
        <p:spPr>
          <a:xfrm>
            <a:off x="1360073" y="3092561"/>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3" name="Google Shape;223;p22"/>
          <p:cNvSpPr txBox="1">
            <a:spLocks noGrp="1"/>
          </p:cNvSpPr>
          <p:nvPr>
            <p:ph type="subTitle" idx="7"/>
          </p:nvPr>
        </p:nvSpPr>
        <p:spPr>
          <a:xfrm>
            <a:off x="5078573" y="1801394"/>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4" name="Google Shape;224;p22"/>
          <p:cNvSpPr txBox="1">
            <a:spLocks noGrp="1"/>
          </p:cNvSpPr>
          <p:nvPr>
            <p:ph type="subTitle" idx="8"/>
          </p:nvPr>
        </p:nvSpPr>
        <p:spPr>
          <a:xfrm>
            <a:off x="5078573" y="3092561"/>
            <a:ext cx="19782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25" name="Google Shape;225;p22"/>
          <p:cNvSpPr txBox="1">
            <a:spLocks noGrp="1"/>
          </p:cNvSpPr>
          <p:nvPr>
            <p:ph type="title"/>
          </p:nvPr>
        </p:nvSpPr>
        <p:spPr>
          <a:xfrm>
            <a:off x="720000" y="550561"/>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1">
  <p:cSld name="CUSTOM_10">
    <p:spTree>
      <p:nvGrpSpPr>
        <p:cNvPr id="1" name="Shape 258"/>
        <p:cNvGrpSpPr/>
        <p:nvPr/>
      </p:nvGrpSpPr>
      <p:grpSpPr>
        <a:xfrm>
          <a:off x="0" y="0"/>
          <a:ext cx="0" cy="0"/>
          <a:chOff x="0" y="0"/>
          <a:chExt cx="0" cy="0"/>
        </a:xfrm>
      </p:grpSpPr>
      <p:grpSp>
        <p:nvGrpSpPr>
          <p:cNvPr id="259" name="Google Shape;259;p25"/>
          <p:cNvGrpSpPr/>
          <p:nvPr/>
        </p:nvGrpSpPr>
        <p:grpSpPr>
          <a:xfrm>
            <a:off x="-63000" y="4743125"/>
            <a:ext cx="9252300" cy="479200"/>
            <a:chOff x="-63000" y="4743125"/>
            <a:chExt cx="9252300" cy="479200"/>
          </a:xfrm>
        </p:grpSpPr>
        <p:sp>
          <p:nvSpPr>
            <p:cNvPr id="260" name="Google Shape;260;p25"/>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61" name="Google Shape;261;p25"/>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262" name="Google Shape;262;p25"/>
          <p:cNvSpPr/>
          <p:nvPr/>
        </p:nvSpPr>
        <p:spPr>
          <a:xfrm>
            <a:off x="102284" y="3189042"/>
            <a:ext cx="369787" cy="2036888"/>
          </a:xfrm>
          <a:custGeom>
            <a:avLst/>
            <a:gdLst/>
            <a:ahLst/>
            <a:cxnLst/>
            <a:rect l="l" t="t" r="r" b="b"/>
            <a:pathLst>
              <a:path w="1800" h="9915" extrusionOk="0">
                <a:moveTo>
                  <a:pt x="1800" y="9915"/>
                </a:moveTo>
                <a:lnTo>
                  <a:pt x="1800" y="7545"/>
                </a:lnTo>
                <a:lnTo>
                  <a:pt x="1656" y="7545"/>
                </a:lnTo>
                <a:lnTo>
                  <a:pt x="1656" y="7413"/>
                </a:lnTo>
                <a:lnTo>
                  <a:pt x="1573" y="7413"/>
                </a:lnTo>
                <a:lnTo>
                  <a:pt x="1573" y="6960"/>
                </a:lnTo>
                <a:lnTo>
                  <a:pt x="1474" y="6960"/>
                </a:lnTo>
                <a:lnTo>
                  <a:pt x="1474" y="3047"/>
                </a:lnTo>
                <a:lnTo>
                  <a:pt x="1397" y="3047"/>
                </a:lnTo>
                <a:lnTo>
                  <a:pt x="1397" y="2628"/>
                </a:lnTo>
                <a:lnTo>
                  <a:pt x="1281" y="2628"/>
                </a:lnTo>
                <a:lnTo>
                  <a:pt x="1281" y="2284"/>
                </a:lnTo>
                <a:cubicBezTo>
                  <a:pt x="1281" y="2284"/>
                  <a:pt x="1203" y="2140"/>
                  <a:pt x="991" y="2107"/>
                </a:cubicBezTo>
                <a:lnTo>
                  <a:pt x="991" y="1651"/>
                </a:lnTo>
                <a:lnTo>
                  <a:pt x="941" y="1651"/>
                </a:lnTo>
                <a:lnTo>
                  <a:pt x="881" y="0"/>
                </a:lnTo>
                <a:lnTo>
                  <a:pt x="857" y="1651"/>
                </a:lnTo>
                <a:lnTo>
                  <a:pt x="809" y="1651"/>
                </a:lnTo>
                <a:lnTo>
                  <a:pt x="809" y="2107"/>
                </a:lnTo>
                <a:cubicBezTo>
                  <a:pt x="597" y="2140"/>
                  <a:pt x="519" y="2284"/>
                  <a:pt x="519" y="2284"/>
                </a:cubicBezTo>
                <a:lnTo>
                  <a:pt x="519" y="2628"/>
                </a:lnTo>
                <a:lnTo>
                  <a:pt x="403" y="2628"/>
                </a:lnTo>
                <a:lnTo>
                  <a:pt x="403" y="3047"/>
                </a:lnTo>
                <a:lnTo>
                  <a:pt x="326" y="3047"/>
                </a:lnTo>
                <a:lnTo>
                  <a:pt x="326" y="6960"/>
                </a:lnTo>
                <a:lnTo>
                  <a:pt x="227" y="6960"/>
                </a:lnTo>
                <a:lnTo>
                  <a:pt x="227" y="7413"/>
                </a:lnTo>
                <a:lnTo>
                  <a:pt x="144" y="7413"/>
                </a:lnTo>
                <a:lnTo>
                  <a:pt x="144" y="7545"/>
                </a:lnTo>
                <a:lnTo>
                  <a:pt x="0" y="7545"/>
                </a:lnTo>
                <a:lnTo>
                  <a:pt x="0" y="9915"/>
                </a:lnTo>
                <a:lnTo>
                  <a:pt x="1800" y="9915"/>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cxnSp>
        <p:nvCxnSpPr>
          <p:cNvPr id="263" name="Google Shape;263;p25"/>
          <p:cNvCxnSpPr/>
          <p:nvPr/>
        </p:nvCxnSpPr>
        <p:spPr>
          <a:xfrm rot="10800000">
            <a:off x="8777650" y="-69600"/>
            <a:ext cx="0" cy="2925900"/>
          </a:xfrm>
          <a:prstGeom prst="straightConnector1">
            <a:avLst/>
          </a:prstGeom>
          <a:noFill/>
          <a:ln w="19050" cap="flat" cmpd="sng">
            <a:solidFill>
              <a:schemeClr val="accent1"/>
            </a:solidFill>
            <a:prstDash val="solid"/>
            <a:round/>
            <a:headEnd type="none" w="med" len="med"/>
            <a:tailEnd type="none" w="med" len="med"/>
          </a:ln>
        </p:spPr>
      </p:cxnSp>
      <p:cxnSp>
        <p:nvCxnSpPr>
          <p:cNvPr id="264" name="Google Shape;264;p25"/>
          <p:cNvCxnSpPr/>
          <p:nvPr/>
        </p:nvCxnSpPr>
        <p:spPr>
          <a:xfrm rot="10800000">
            <a:off x="519919" y="-104633"/>
            <a:ext cx="0" cy="1128300"/>
          </a:xfrm>
          <a:prstGeom prst="straightConnector1">
            <a:avLst/>
          </a:prstGeom>
          <a:noFill/>
          <a:ln w="19050" cap="flat" cmpd="sng">
            <a:solidFill>
              <a:schemeClr val="dk1"/>
            </a:solidFill>
            <a:prstDash val="solid"/>
            <a:round/>
            <a:headEnd type="none" w="med" len="med"/>
            <a:tailEnd type="none" w="med" len="med"/>
          </a:ln>
        </p:spPr>
      </p:cxnSp>
      <p:sp>
        <p:nvSpPr>
          <p:cNvPr id="265" name="Google Shape;265;p25"/>
          <p:cNvSpPr txBox="1">
            <a:spLocks noGrp="1"/>
          </p:cNvSpPr>
          <p:nvPr>
            <p:ph type="subTitle" idx="1"/>
          </p:nvPr>
        </p:nvSpPr>
        <p:spPr>
          <a:xfrm>
            <a:off x="929850" y="3464550"/>
            <a:ext cx="2172900" cy="8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66" name="Google Shape;266;p25"/>
          <p:cNvSpPr txBox="1">
            <a:spLocks noGrp="1"/>
          </p:cNvSpPr>
          <p:nvPr>
            <p:ph type="subTitle" idx="2"/>
          </p:nvPr>
        </p:nvSpPr>
        <p:spPr>
          <a:xfrm>
            <a:off x="929850" y="3155125"/>
            <a:ext cx="2172900" cy="47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7" name="Google Shape;267;p25"/>
          <p:cNvSpPr txBox="1">
            <a:spLocks noGrp="1"/>
          </p:cNvSpPr>
          <p:nvPr>
            <p:ph type="title"/>
          </p:nvPr>
        </p:nvSpPr>
        <p:spPr>
          <a:xfrm>
            <a:off x="720000" y="550561"/>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 name="Google Shape;268;p25"/>
          <p:cNvSpPr txBox="1">
            <a:spLocks noGrp="1"/>
          </p:cNvSpPr>
          <p:nvPr>
            <p:ph type="title" idx="3" hasCustomPrompt="1"/>
          </p:nvPr>
        </p:nvSpPr>
        <p:spPr>
          <a:xfrm>
            <a:off x="1457700" y="2012575"/>
            <a:ext cx="1117200" cy="50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269" name="Google Shape;269;p25"/>
          <p:cNvSpPr txBox="1">
            <a:spLocks noGrp="1"/>
          </p:cNvSpPr>
          <p:nvPr>
            <p:ph type="subTitle" idx="4"/>
          </p:nvPr>
        </p:nvSpPr>
        <p:spPr>
          <a:xfrm>
            <a:off x="6041450" y="3464550"/>
            <a:ext cx="2172900" cy="8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0" name="Google Shape;270;p25"/>
          <p:cNvSpPr txBox="1">
            <a:spLocks noGrp="1"/>
          </p:cNvSpPr>
          <p:nvPr>
            <p:ph type="subTitle" idx="5"/>
          </p:nvPr>
        </p:nvSpPr>
        <p:spPr>
          <a:xfrm>
            <a:off x="6041450" y="3155125"/>
            <a:ext cx="2172900" cy="47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1" name="Google Shape;271;p25"/>
          <p:cNvSpPr txBox="1">
            <a:spLocks noGrp="1"/>
          </p:cNvSpPr>
          <p:nvPr>
            <p:ph type="title" idx="6" hasCustomPrompt="1"/>
          </p:nvPr>
        </p:nvSpPr>
        <p:spPr>
          <a:xfrm>
            <a:off x="6569300" y="2012575"/>
            <a:ext cx="1117200" cy="50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
        <p:nvSpPr>
          <p:cNvPr id="272" name="Google Shape;272;p25"/>
          <p:cNvSpPr txBox="1">
            <a:spLocks noGrp="1"/>
          </p:cNvSpPr>
          <p:nvPr>
            <p:ph type="subTitle" idx="7"/>
          </p:nvPr>
        </p:nvSpPr>
        <p:spPr>
          <a:xfrm>
            <a:off x="3485638" y="1875900"/>
            <a:ext cx="2172900" cy="8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3" name="Google Shape;273;p25"/>
          <p:cNvSpPr txBox="1">
            <a:spLocks noGrp="1"/>
          </p:cNvSpPr>
          <p:nvPr>
            <p:ph type="subTitle" idx="8"/>
          </p:nvPr>
        </p:nvSpPr>
        <p:spPr>
          <a:xfrm>
            <a:off x="3485638" y="1566475"/>
            <a:ext cx="2172900" cy="479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100">
                <a:solidFill>
                  <a:schemeClr val="lt1"/>
                </a:solidFill>
                <a:latin typeface="Jost Medium"/>
                <a:ea typeface="Jost Medium"/>
                <a:cs typeface="Jost Medium"/>
                <a:sym typeface="Jost Medium"/>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4" name="Google Shape;274;p25"/>
          <p:cNvSpPr txBox="1">
            <a:spLocks noGrp="1"/>
          </p:cNvSpPr>
          <p:nvPr>
            <p:ph type="title" idx="9" hasCustomPrompt="1"/>
          </p:nvPr>
        </p:nvSpPr>
        <p:spPr>
          <a:xfrm>
            <a:off x="4013488" y="3394672"/>
            <a:ext cx="1117200" cy="505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2400"/>
              <a:buNone/>
              <a:defRPr sz="2400">
                <a:solidFill>
                  <a:schemeClr val="accent1"/>
                </a:solidFill>
              </a:defRPr>
            </a:lvl1pPr>
            <a:lvl2pPr lvl="1" algn="ctr" rtl="0">
              <a:spcBef>
                <a:spcPts val="0"/>
              </a:spcBef>
              <a:spcAft>
                <a:spcPts val="0"/>
              </a:spcAft>
              <a:buClr>
                <a:schemeClr val="accent1"/>
              </a:buClr>
              <a:buSzPts val="2400"/>
              <a:buNone/>
              <a:defRPr sz="2400">
                <a:solidFill>
                  <a:schemeClr val="accent1"/>
                </a:solidFill>
              </a:defRPr>
            </a:lvl2pPr>
            <a:lvl3pPr lvl="2" algn="ctr" rtl="0">
              <a:spcBef>
                <a:spcPts val="0"/>
              </a:spcBef>
              <a:spcAft>
                <a:spcPts val="0"/>
              </a:spcAft>
              <a:buClr>
                <a:schemeClr val="accent1"/>
              </a:buClr>
              <a:buSzPts val="2400"/>
              <a:buNone/>
              <a:defRPr sz="2400">
                <a:solidFill>
                  <a:schemeClr val="accent1"/>
                </a:solidFill>
              </a:defRPr>
            </a:lvl3pPr>
            <a:lvl4pPr lvl="3" algn="ctr" rtl="0">
              <a:spcBef>
                <a:spcPts val="0"/>
              </a:spcBef>
              <a:spcAft>
                <a:spcPts val="0"/>
              </a:spcAft>
              <a:buClr>
                <a:schemeClr val="accent1"/>
              </a:buClr>
              <a:buSzPts val="2400"/>
              <a:buNone/>
              <a:defRPr sz="2400">
                <a:solidFill>
                  <a:schemeClr val="accent1"/>
                </a:solidFill>
              </a:defRPr>
            </a:lvl4pPr>
            <a:lvl5pPr lvl="4" algn="ctr" rtl="0">
              <a:spcBef>
                <a:spcPts val="0"/>
              </a:spcBef>
              <a:spcAft>
                <a:spcPts val="0"/>
              </a:spcAft>
              <a:buClr>
                <a:schemeClr val="accent1"/>
              </a:buClr>
              <a:buSzPts val="2400"/>
              <a:buNone/>
              <a:defRPr sz="2400">
                <a:solidFill>
                  <a:schemeClr val="accent1"/>
                </a:solidFill>
              </a:defRPr>
            </a:lvl5pPr>
            <a:lvl6pPr lvl="5" algn="ctr" rtl="0">
              <a:spcBef>
                <a:spcPts val="0"/>
              </a:spcBef>
              <a:spcAft>
                <a:spcPts val="0"/>
              </a:spcAft>
              <a:buClr>
                <a:schemeClr val="accent1"/>
              </a:buClr>
              <a:buSzPts val="2400"/>
              <a:buNone/>
              <a:defRPr sz="2400">
                <a:solidFill>
                  <a:schemeClr val="accent1"/>
                </a:solidFill>
              </a:defRPr>
            </a:lvl6pPr>
            <a:lvl7pPr lvl="6" algn="ctr" rtl="0">
              <a:spcBef>
                <a:spcPts val="0"/>
              </a:spcBef>
              <a:spcAft>
                <a:spcPts val="0"/>
              </a:spcAft>
              <a:buClr>
                <a:schemeClr val="accent1"/>
              </a:buClr>
              <a:buSzPts val="2400"/>
              <a:buNone/>
              <a:defRPr sz="2400">
                <a:solidFill>
                  <a:schemeClr val="accent1"/>
                </a:solidFill>
              </a:defRPr>
            </a:lvl7pPr>
            <a:lvl8pPr lvl="7" algn="ctr" rtl="0">
              <a:spcBef>
                <a:spcPts val="0"/>
              </a:spcBef>
              <a:spcAft>
                <a:spcPts val="0"/>
              </a:spcAft>
              <a:buClr>
                <a:schemeClr val="accent1"/>
              </a:buClr>
              <a:buSzPts val="2400"/>
              <a:buNone/>
              <a:defRPr sz="2400">
                <a:solidFill>
                  <a:schemeClr val="accent1"/>
                </a:solidFill>
              </a:defRPr>
            </a:lvl8pPr>
            <a:lvl9pPr lvl="8" algn="ctr" rtl="0">
              <a:spcBef>
                <a:spcPts val="0"/>
              </a:spcBef>
              <a:spcAft>
                <a:spcPts val="0"/>
              </a:spcAft>
              <a:buClr>
                <a:schemeClr val="accent1"/>
              </a:buClr>
              <a:buSzPts val="2400"/>
              <a:buNone/>
              <a:defRPr sz="2400">
                <a:solidFill>
                  <a:schemeClr val="accen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75"/>
        <p:cNvGrpSpPr/>
        <p:nvPr/>
      </p:nvGrpSpPr>
      <p:grpSpPr>
        <a:xfrm>
          <a:off x="0" y="0"/>
          <a:ext cx="0" cy="0"/>
          <a:chOff x="0" y="0"/>
          <a:chExt cx="0" cy="0"/>
        </a:xfrm>
      </p:grpSpPr>
      <p:grpSp>
        <p:nvGrpSpPr>
          <p:cNvPr id="276" name="Google Shape;276;p26"/>
          <p:cNvGrpSpPr/>
          <p:nvPr/>
        </p:nvGrpSpPr>
        <p:grpSpPr>
          <a:xfrm>
            <a:off x="-63000" y="4743125"/>
            <a:ext cx="9252300" cy="479200"/>
            <a:chOff x="-63000" y="4743125"/>
            <a:chExt cx="9252300" cy="479200"/>
          </a:xfrm>
        </p:grpSpPr>
        <p:sp>
          <p:nvSpPr>
            <p:cNvPr id="277" name="Google Shape;277;p26"/>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78" name="Google Shape;278;p26"/>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cxnSp>
        <p:nvCxnSpPr>
          <p:cNvPr id="279" name="Google Shape;279;p26"/>
          <p:cNvCxnSpPr/>
          <p:nvPr/>
        </p:nvCxnSpPr>
        <p:spPr>
          <a:xfrm>
            <a:off x="6323775" y="462175"/>
            <a:ext cx="2895000" cy="0"/>
          </a:xfrm>
          <a:prstGeom prst="straightConnector1">
            <a:avLst/>
          </a:prstGeom>
          <a:noFill/>
          <a:ln w="19050" cap="flat" cmpd="sng">
            <a:solidFill>
              <a:schemeClr val="accent1"/>
            </a:solidFill>
            <a:prstDash val="solid"/>
            <a:round/>
            <a:headEnd type="none" w="med" len="med"/>
            <a:tailEnd type="none" w="med" len="med"/>
          </a:ln>
        </p:spPr>
      </p:cxnSp>
      <p:cxnSp>
        <p:nvCxnSpPr>
          <p:cNvPr id="280" name="Google Shape;280;p26"/>
          <p:cNvCxnSpPr/>
          <p:nvPr/>
        </p:nvCxnSpPr>
        <p:spPr>
          <a:xfrm>
            <a:off x="519875" y="-104575"/>
            <a:ext cx="0" cy="1203300"/>
          </a:xfrm>
          <a:prstGeom prst="straightConnector1">
            <a:avLst/>
          </a:prstGeom>
          <a:noFill/>
          <a:ln w="19050" cap="flat" cmpd="sng">
            <a:solidFill>
              <a:schemeClr val="dk1"/>
            </a:solidFill>
            <a:prstDash val="solid"/>
            <a:round/>
            <a:headEnd type="none" w="med" len="med"/>
            <a:tailEnd type="none" w="med" len="med"/>
          </a:ln>
        </p:spPr>
      </p:cxnSp>
      <p:sp>
        <p:nvSpPr>
          <p:cNvPr id="281" name="Google Shape;281;p26"/>
          <p:cNvSpPr/>
          <p:nvPr/>
        </p:nvSpPr>
        <p:spPr>
          <a:xfrm>
            <a:off x="183875" y="3055254"/>
            <a:ext cx="529352" cy="1796416"/>
          </a:xfrm>
          <a:custGeom>
            <a:avLst/>
            <a:gdLst/>
            <a:ahLst/>
            <a:cxnLst/>
            <a:rect l="l" t="t" r="r" b="b"/>
            <a:pathLst>
              <a:path w="2164" h="7344" extrusionOk="0">
                <a:moveTo>
                  <a:pt x="2164" y="7344"/>
                </a:moveTo>
                <a:lnTo>
                  <a:pt x="2164" y="1276"/>
                </a:lnTo>
                <a:lnTo>
                  <a:pt x="1834" y="1276"/>
                </a:lnTo>
                <a:lnTo>
                  <a:pt x="1834" y="923"/>
                </a:lnTo>
                <a:lnTo>
                  <a:pt x="1411" y="500"/>
                </a:lnTo>
                <a:lnTo>
                  <a:pt x="1411" y="0"/>
                </a:lnTo>
                <a:lnTo>
                  <a:pt x="0" y="0"/>
                </a:lnTo>
                <a:lnTo>
                  <a:pt x="0" y="7344"/>
                </a:lnTo>
                <a:lnTo>
                  <a:pt x="2164" y="7344"/>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82" name="Google Shape;282;p26"/>
          <p:cNvSpPr txBox="1">
            <a:spLocks noGrp="1"/>
          </p:cNvSpPr>
          <p:nvPr>
            <p:ph type="title"/>
          </p:nvPr>
        </p:nvSpPr>
        <p:spPr>
          <a:xfrm>
            <a:off x="720000" y="550561"/>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0"/>
        <p:cNvGrpSpPr/>
        <p:nvPr/>
      </p:nvGrpSpPr>
      <p:grpSpPr>
        <a:xfrm>
          <a:off x="0" y="0"/>
          <a:ext cx="0" cy="0"/>
          <a:chOff x="0" y="0"/>
          <a:chExt cx="0" cy="0"/>
        </a:xfrm>
      </p:grpSpPr>
      <p:sp>
        <p:nvSpPr>
          <p:cNvPr id="391" name="Google Shape;391;p40"/>
          <p:cNvSpPr/>
          <p:nvPr/>
        </p:nvSpPr>
        <p:spPr>
          <a:xfrm>
            <a:off x="4084376" y="3708195"/>
            <a:ext cx="3765600" cy="1295280"/>
          </a:xfrm>
          <a:custGeom>
            <a:avLst/>
            <a:gdLst/>
            <a:ahLst/>
            <a:cxnLst/>
            <a:rect l="l" t="t" r="r" b="b"/>
            <a:pathLst>
              <a:path w="10460" h="3598" extrusionOk="0">
                <a:moveTo>
                  <a:pt x="7147" y="45"/>
                </a:moveTo>
                <a:lnTo>
                  <a:pt x="7147" y="202"/>
                </a:lnTo>
                <a:lnTo>
                  <a:pt x="6707" y="157"/>
                </a:lnTo>
                <a:lnTo>
                  <a:pt x="6707" y="447"/>
                </a:lnTo>
                <a:lnTo>
                  <a:pt x="6419" y="447"/>
                </a:lnTo>
                <a:lnTo>
                  <a:pt x="6419" y="892"/>
                </a:lnTo>
                <a:lnTo>
                  <a:pt x="6063" y="892"/>
                </a:lnTo>
                <a:lnTo>
                  <a:pt x="6063" y="2018"/>
                </a:lnTo>
                <a:lnTo>
                  <a:pt x="5622" y="2018"/>
                </a:lnTo>
                <a:lnTo>
                  <a:pt x="5622" y="1610"/>
                </a:lnTo>
                <a:lnTo>
                  <a:pt x="4956" y="1610"/>
                </a:lnTo>
                <a:lnTo>
                  <a:pt x="4956" y="1294"/>
                </a:lnTo>
                <a:lnTo>
                  <a:pt x="4797" y="1313"/>
                </a:lnTo>
                <a:lnTo>
                  <a:pt x="4797" y="1138"/>
                </a:lnTo>
                <a:lnTo>
                  <a:pt x="4420" y="1183"/>
                </a:lnTo>
                <a:lnTo>
                  <a:pt x="4420" y="1358"/>
                </a:lnTo>
                <a:lnTo>
                  <a:pt x="4261" y="1377"/>
                </a:lnTo>
                <a:lnTo>
                  <a:pt x="4261" y="1610"/>
                </a:lnTo>
                <a:lnTo>
                  <a:pt x="3928" y="1610"/>
                </a:lnTo>
                <a:lnTo>
                  <a:pt x="3928" y="1856"/>
                </a:lnTo>
                <a:lnTo>
                  <a:pt x="3437" y="1856"/>
                </a:lnTo>
                <a:lnTo>
                  <a:pt x="3437" y="1689"/>
                </a:lnTo>
                <a:lnTo>
                  <a:pt x="2134" y="1689"/>
                </a:lnTo>
                <a:lnTo>
                  <a:pt x="2134" y="1432"/>
                </a:lnTo>
                <a:lnTo>
                  <a:pt x="1802" y="1432"/>
                </a:lnTo>
                <a:lnTo>
                  <a:pt x="1802" y="1189"/>
                </a:lnTo>
                <a:lnTo>
                  <a:pt x="1642" y="1170"/>
                </a:lnTo>
                <a:lnTo>
                  <a:pt x="1642" y="987"/>
                </a:lnTo>
                <a:lnTo>
                  <a:pt x="1266" y="940"/>
                </a:lnTo>
                <a:lnTo>
                  <a:pt x="1266" y="1123"/>
                </a:lnTo>
                <a:lnTo>
                  <a:pt x="1107" y="1103"/>
                </a:lnTo>
                <a:lnTo>
                  <a:pt x="1107" y="1432"/>
                </a:lnTo>
                <a:lnTo>
                  <a:pt x="441" y="1432"/>
                </a:lnTo>
                <a:lnTo>
                  <a:pt x="441" y="1858"/>
                </a:lnTo>
                <a:lnTo>
                  <a:pt x="0" y="1858"/>
                </a:lnTo>
                <a:lnTo>
                  <a:pt x="0" y="3598"/>
                </a:lnTo>
                <a:lnTo>
                  <a:pt x="2587" y="3598"/>
                </a:lnTo>
                <a:lnTo>
                  <a:pt x="3475" y="3598"/>
                </a:lnTo>
                <a:lnTo>
                  <a:pt x="10460" y="3598"/>
                </a:lnTo>
                <a:lnTo>
                  <a:pt x="10460" y="79"/>
                </a:lnTo>
                <a:lnTo>
                  <a:pt x="10145" y="124"/>
                </a:lnTo>
                <a:lnTo>
                  <a:pt x="10145" y="1290"/>
                </a:lnTo>
                <a:lnTo>
                  <a:pt x="9796" y="1290"/>
                </a:lnTo>
                <a:lnTo>
                  <a:pt x="9796" y="1747"/>
                </a:lnTo>
                <a:lnTo>
                  <a:pt x="9298" y="1747"/>
                </a:lnTo>
                <a:lnTo>
                  <a:pt x="9298" y="2018"/>
                </a:lnTo>
                <a:lnTo>
                  <a:pt x="9049" y="2018"/>
                </a:lnTo>
                <a:lnTo>
                  <a:pt x="9049" y="967"/>
                </a:lnTo>
                <a:lnTo>
                  <a:pt x="8895" y="967"/>
                </a:lnTo>
                <a:lnTo>
                  <a:pt x="8895" y="833"/>
                </a:lnTo>
                <a:lnTo>
                  <a:pt x="8340" y="833"/>
                </a:lnTo>
                <a:lnTo>
                  <a:pt x="8340" y="967"/>
                </a:lnTo>
                <a:lnTo>
                  <a:pt x="8113" y="967"/>
                </a:lnTo>
                <a:lnTo>
                  <a:pt x="8113" y="447"/>
                </a:lnTo>
                <a:lnTo>
                  <a:pt x="7825" y="447"/>
                </a:lnTo>
                <a:lnTo>
                  <a:pt x="7825" y="272"/>
                </a:lnTo>
                <a:lnTo>
                  <a:pt x="7523" y="241"/>
                </a:lnTo>
                <a:lnTo>
                  <a:pt x="7523" y="0"/>
                </a:lnTo>
                <a:lnTo>
                  <a:pt x="7147" y="45"/>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92" name="Google Shape;392;p40"/>
          <p:cNvGrpSpPr/>
          <p:nvPr/>
        </p:nvGrpSpPr>
        <p:grpSpPr>
          <a:xfrm>
            <a:off x="-63000" y="4743125"/>
            <a:ext cx="9252300" cy="479200"/>
            <a:chOff x="-63000" y="4743125"/>
            <a:chExt cx="9252300" cy="479200"/>
          </a:xfrm>
        </p:grpSpPr>
        <p:sp>
          <p:nvSpPr>
            <p:cNvPr id="393" name="Google Shape;393;p40"/>
            <p:cNvSpPr/>
            <p:nvPr/>
          </p:nvSpPr>
          <p:spPr>
            <a:xfrm>
              <a:off x="-63000" y="4743125"/>
              <a:ext cx="9252300" cy="254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94" name="Google Shape;394;p40"/>
            <p:cNvSpPr/>
            <p:nvPr/>
          </p:nvSpPr>
          <p:spPr>
            <a:xfrm>
              <a:off x="-63000" y="4828725"/>
              <a:ext cx="9252300" cy="3936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95" name="Google Shape;395;p40"/>
          <p:cNvSpPr/>
          <p:nvPr/>
        </p:nvSpPr>
        <p:spPr>
          <a:xfrm>
            <a:off x="7323685" y="2433420"/>
            <a:ext cx="1632600" cy="2535480"/>
          </a:xfrm>
          <a:custGeom>
            <a:avLst/>
            <a:gdLst/>
            <a:ahLst/>
            <a:cxnLst/>
            <a:rect l="l" t="t" r="r" b="b"/>
            <a:pathLst>
              <a:path w="4535" h="7043" extrusionOk="0">
                <a:moveTo>
                  <a:pt x="4535" y="7043"/>
                </a:moveTo>
                <a:lnTo>
                  <a:pt x="4535" y="3618"/>
                </a:lnTo>
                <a:lnTo>
                  <a:pt x="4029" y="3618"/>
                </a:lnTo>
                <a:lnTo>
                  <a:pt x="4029" y="2262"/>
                </a:lnTo>
                <a:lnTo>
                  <a:pt x="3772" y="2262"/>
                </a:lnTo>
                <a:lnTo>
                  <a:pt x="3772" y="1343"/>
                </a:lnTo>
                <a:lnTo>
                  <a:pt x="2851" y="1343"/>
                </a:lnTo>
                <a:lnTo>
                  <a:pt x="2851" y="2262"/>
                </a:lnTo>
                <a:lnTo>
                  <a:pt x="2594" y="2262"/>
                </a:lnTo>
                <a:lnTo>
                  <a:pt x="2594" y="3618"/>
                </a:lnTo>
                <a:lnTo>
                  <a:pt x="2138" y="3618"/>
                </a:lnTo>
                <a:lnTo>
                  <a:pt x="2138" y="4880"/>
                </a:lnTo>
                <a:lnTo>
                  <a:pt x="1981" y="4880"/>
                </a:lnTo>
                <a:lnTo>
                  <a:pt x="1981" y="4721"/>
                </a:lnTo>
                <a:lnTo>
                  <a:pt x="1882" y="4721"/>
                </a:lnTo>
                <a:lnTo>
                  <a:pt x="1882" y="4180"/>
                </a:lnTo>
                <a:lnTo>
                  <a:pt x="1763" y="4180"/>
                </a:lnTo>
                <a:lnTo>
                  <a:pt x="1763" y="1612"/>
                </a:lnTo>
                <a:lnTo>
                  <a:pt x="1671" y="1612"/>
                </a:lnTo>
                <a:lnTo>
                  <a:pt x="1671" y="1110"/>
                </a:lnTo>
                <a:lnTo>
                  <a:pt x="1532" y="1110"/>
                </a:lnTo>
                <a:lnTo>
                  <a:pt x="1532" y="760"/>
                </a:lnTo>
                <a:lnTo>
                  <a:pt x="1413" y="760"/>
                </a:lnTo>
                <a:lnTo>
                  <a:pt x="1413" y="483"/>
                </a:lnTo>
                <a:lnTo>
                  <a:pt x="1291" y="483"/>
                </a:lnTo>
                <a:lnTo>
                  <a:pt x="1291" y="265"/>
                </a:lnTo>
                <a:lnTo>
                  <a:pt x="1076" y="0"/>
                </a:lnTo>
                <a:lnTo>
                  <a:pt x="862" y="265"/>
                </a:lnTo>
                <a:lnTo>
                  <a:pt x="862" y="483"/>
                </a:lnTo>
                <a:lnTo>
                  <a:pt x="740" y="483"/>
                </a:lnTo>
                <a:lnTo>
                  <a:pt x="740" y="760"/>
                </a:lnTo>
                <a:lnTo>
                  <a:pt x="621" y="760"/>
                </a:lnTo>
                <a:lnTo>
                  <a:pt x="621" y="1110"/>
                </a:lnTo>
                <a:lnTo>
                  <a:pt x="482" y="1110"/>
                </a:lnTo>
                <a:lnTo>
                  <a:pt x="482" y="1612"/>
                </a:lnTo>
                <a:lnTo>
                  <a:pt x="390" y="1612"/>
                </a:lnTo>
                <a:lnTo>
                  <a:pt x="390" y="4180"/>
                </a:lnTo>
                <a:lnTo>
                  <a:pt x="271" y="4180"/>
                </a:lnTo>
                <a:lnTo>
                  <a:pt x="271" y="4721"/>
                </a:lnTo>
                <a:lnTo>
                  <a:pt x="172" y="4721"/>
                </a:lnTo>
                <a:lnTo>
                  <a:pt x="172" y="4880"/>
                </a:lnTo>
                <a:lnTo>
                  <a:pt x="0" y="4880"/>
                </a:lnTo>
                <a:lnTo>
                  <a:pt x="0" y="7043"/>
                </a:lnTo>
                <a:lnTo>
                  <a:pt x="4535" y="7043"/>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Jost Medium"/>
              <a:buNone/>
              <a:defRPr sz="3500">
                <a:solidFill>
                  <a:schemeClr val="lt1"/>
                </a:solidFill>
                <a:latin typeface="Jost Medium"/>
                <a:ea typeface="Jost Medium"/>
                <a:cs typeface="Jost Medium"/>
                <a:sym typeface="Jost Medium"/>
              </a:defRPr>
            </a:lvl1pPr>
            <a:lvl2pPr lvl="1" rtl="0">
              <a:spcBef>
                <a:spcPts val="0"/>
              </a:spcBef>
              <a:spcAft>
                <a:spcPts val="0"/>
              </a:spcAft>
              <a:buClr>
                <a:schemeClr val="lt1"/>
              </a:buClr>
              <a:buSzPts val="3500"/>
              <a:buFont typeface="Jost Medium"/>
              <a:buNone/>
              <a:defRPr sz="3500">
                <a:solidFill>
                  <a:schemeClr val="lt1"/>
                </a:solidFill>
                <a:latin typeface="Jost Medium"/>
                <a:ea typeface="Jost Medium"/>
                <a:cs typeface="Jost Medium"/>
                <a:sym typeface="Jost Medium"/>
              </a:defRPr>
            </a:lvl2pPr>
            <a:lvl3pPr lvl="2" rtl="0">
              <a:spcBef>
                <a:spcPts val="0"/>
              </a:spcBef>
              <a:spcAft>
                <a:spcPts val="0"/>
              </a:spcAft>
              <a:buClr>
                <a:schemeClr val="lt1"/>
              </a:buClr>
              <a:buSzPts val="3500"/>
              <a:buFont typeface="Jost Medium"/>
              <a:buNone/>
              <a:defRPr sz="3500">
                <a:solidFill>
                  <a:schemeClr val="lt1"/>
                </a:solidFill>
                <a:latin typeface="Jost Medium"/>
                <a:ea typeface="Jost Medium"/>
                <a:cs typeface="Jost Medium"/>
                <a:sym typeface="Jost Medium"/>
              </a:defRPr>
            </a:lvl3pPr>
            <a:lvl4pPr lvl="3" rtl="0">
              <a:spcBef>
                <a:spcPts val="0"/>
              </a:spcBef>
              <a:spcAft>
                <a:spcPts val="0"/>
              </a:spcAft>
              <a:buClr>
                <a:schemeClr val="lt1"/>
              </a:buClr>
              <a:buSzPts val="3500"/>
              <a:buFont typeface="Jost Medium"/>
              <a:buNone/>
              <a:defRPr sz="3500">
                <a:solidFill>
                  <a:schemeClr val="lt1"/>
                </a:solidFill>
                <a:latin typeface="Jost Medium"/>
                <a:ea typeface="Jost Medium"/>
                <a:cs typeface="Jost Medium"/>
                <a:sym typeface="Jost Medium"/>
              </a:defRPr>
            </a:lvl4pPr>
            <a:lvl5pPr lvl="4" rtl="0">
              <a:spcBef>
                <a:spcPts val="0"/>
              </a:spcBef>
              <a:spcAft>
                <a:spcPts val="0"/>
              </a:spcAft>
              <a:buClr>
                <a:schemeClr val="lt1"/>
              </a:buClr>
              <a:buSzPts val="3500"/>
              <a:buFont typeface="Jost Medium"/>
              <a:buNone/>
              <a:defRPr sz="3500">
                <a:solidFill>
                  <a:schemeClr val="lt1"/>
                </a:solidFill>
                <a:latin typeface="Jost Medium"/>
                <a:ea typeface="Jost Medium"/>
                <a:cs typeface="Jost Medium"/>
                <a:sym typeface="Jost Medium"/>
              </a:defRPr>
            </a:lvl5pPr>
            <a:lvl6pPr lvl="5" rtl="0">
              <a:spcBef>
                <a:spcPts val="0"/>
              </a:spcBef>
              <a:spcAft>
                <a:spcPts val="0"/>
              </a:spcAft>
              <a:buClr>
                <a:schemeClr val="lt1"/>
              </a:buClr>
              <a:buSzPts val="3500"/>
              <a:buFont typeface="Jost Medium"/>
              <a:buNone/>
              <a:defRPr sz="3500">
                <a:solidFill>
                  <a:schemeClr val="lt1"/>
                </a:solidFill>
                <a:latin typeface="Jost Medium"/>
                <a:ea typeface="Jost Medium"/>
                <a:cs typeface="Jost Medium"/>
                <a:sym typeface="Jost Medium"/>
              </a:defRPr>
            </a:lvl6pPr>
            <a:lvl7pPr lvl="6" rtl="0">
              <a:spcBef>
                <a:spcPts val="0"/>
              </a:spcBef>
              <a:spcAft>
                <a:spcPts val="0"/>
              </a:spcAft>
              <a:buClr>
                <a:schemeClr val="lt1"/>
              </a:buClr>
              <a:buSzPts val="3500"/>
              <a:buFont typeface="Jost Medium"/>
              <a:buNone/>
              <a:defRPr sz="3500">
                <a:solidFill>
                  <a:schemeClr val="lt1"/>
                </a:solidFill>
                <a:latin typeface="Jost Medium"/>
                <a:ea typeface="Jost Medium"/>
                <a:cs typeface="Jost Medium"/>
                <a:sym typeface="Jost Medium"/>
              </a:defRPr>
            </a:lvl7pPr>
            <a:lvl8pPr lvl="7" rtl="0">
              <a:spcBef>
                <a:spcPts val="0"/>
              </a:spcBef>
              <a:spcAft>
                <a:spcPts val="0"/>
              </a:spcAft>
              <a:buClr>
                <a:schemeClr val="lt1"/>
              </a:buClr>
              <a:buSzPts val="3500"/>
              <a:buFont typeface="Jost Medium"/>
              <a:buNone/>
              <a:defRPr sz="3500">
                <a:solidFill>
                  <a:schemeClr val="lt1"/>
                </a:solidFill>
                <a:latin typeface="Jost Medium"/>
                <a:ea typeface="Jost Medium"/>
                <a:cs typeface="Jost Medium"/>
                <a:sym typeface="Jost Medium"/>
              </a:defRPr>
            </a:lvl8pPr>
            <a:lvl9pPr lvl="8" rtl="0">
              <a:spcBef>
                <a:spcPts val="0"/>
              </a:spcBef>
              <a:spcAft>
                <a:spcPts val="0"/>
              </a:spcAft>
              <a:buClr>
                <a:schemeClr val="lt1"/>
              </a:buClr>
              <a:buSzPts val="3500"/>
              <a:buFont typeface="Jost Medium"/>
              <a:buNone/>
              <a:defRPr sz="3500">
                <a:solidFill>
                  <a:schemeClr val="lt1"/>
                </a:solidFill>
                <a:latin typeface="Jost Medium"/>
                <a:ea typeface="Jost Medium"/>
                <a:cs typeface="Jost Medium"/>
                <a:sym typeface="Jost Medium"/>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1pPr>
            <a:lvl2pPr marL="914400" lvl="1"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2pPr>
            <a:lvl3pPr marL="1371600" lvl="2"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3pPr>
            <a:lvl4pPr marL="1828800" lvl="3"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4pPr>
            <a:lvl5pPr marL="2286000" lvl="4"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5pPr>
            <a:lvl6pPr marL="2743200" lvl="5"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6pPr>
            <a:lvl7pPr marL="3200400" lvl="6"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7pPr>
            <a:lvl8pPr marL="3657600" lvl="7"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8pPr>
            <a:lvl9pPr marL="4114800" lvl="8" indent="-317500">
              <a:lnSpc>
                <a:spcPct val="115000"/>
              </a:lnSpc>
              <a:spcBef>
                <a:spcPts val="0"/>
              </a:spcBef>
              <a:spcAft>
                <a:spcPts val="0"/>
              </a:spcAft>
              <a:buClr>
                <a:schemeClr val="dk1"/>
              </a:buClr>
              <a:buSzPts val="1400"/>
              <a:buFont typeface="Mulish"/>
              <a:buChar char="■"/>
              <a:defRPr>
                <a:solidFill>
                  <a:schemeClr val="dk1"/>
                </a:solidFill>
                <a:latin typeface="Mulish"/>
                <a:ea typeface="Mulish"/>
                <a:cs typeface="Mulish"/>
                <a:sym typeface="Mulis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8" r:id="rId3"/>
    <p:sldLayoutId id="2147483660" r:id="rId4"/>
    <p:sldLayoutId id="2147483667" r:id="rId5"/>
    <p:sldLayoutId id="2147483668" r:id="rId6"/>
    <p:sldLayoutId id="2147483671" r:id="rId7"/>
    <p:sldLayoutId id="2147483672" r:id="rId8"/>
    <p:sldLayoutId id="2147483686" r:id="rId9"/>
    <p:sldLayoutId id="2147483687"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hyperlink" Target="https://blog.roboforex.com/blog/2020/01/08/how-to-make-money-on-investments/" TargetMode="External"/><Relationship Id="rId2" Type="http://schemas.openxmlformats.org/officeDocument/2006/relationships/audio" Target="../media/media19.m4a"/><Relationship Id="rId1" Type="http://schemas.microsoft.com/office/2007/relationships/media" Target="../media/media19.m4a"/><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notesSlide" Target="../notesSlides/notesSlide19.xml"/><Relationship Id="rId9"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1.xml"/><Relationship Id="rId7" Type="http://schemas.openxmlformats.org/officeDocument/2006/relationships/hyperlink" Target="https://creativecommons.org/licenses/by-nc-nd/3.0/"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holnaphaz.blog.hu/2016/09/01/hogy_all_most_az_ingatlanpiac" TargetMode="External"/><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notesSlide" Target="../notesSlides/notesSlide5.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ctrTitle"/>
          </p:nvPr>
        </p:nvSpPr>
        <p:spPr>
          <a:xfrm>
            <a:off x="1381168" y="623115"/>
            <a:ext cx="7153231" cy="1889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dirty="0">
                <a:solidFill>
                  <a:schemeClr val="lt1"/>
                </a:solidFill>
                <a:latin typeface="+mj-lt"/>
              </a:rPr>
              <a:t>Predictive Classification Modeling of </a:t>
            </a:r>
            <a:r>
              <a:rPr lang="en" sz="3600" dirty="0">
                <a:solidFill>
                  <a:schemeClr val="accent1"/>
                </a:solidFill>
                <a:latin typeface="+mj-lt"/>
              </a:rPr>
              <a:t>Real Estate Pricing Tiers</a:t>
            </a:r>
            <a:endParaRPr sz="3600" dirty="0">
              <a:solidFill>
                <a:schemeClr val="accent1"/>
              </a:solidFill>
              <a:latin typeface="+mj-lt"/>
            </a:endParaRPr>
          </a:p>
        </p:txBody>
      </p:sp>
      <p:sp>
        <p:nvSpPr>
          <p:cNvPr id="416" name="Google Shape;416;p45"/>
          <p:cNvSpPr txBox="1">
            <a:spLocks noGrp="1"/>
          </p:cNvSpPr>
          <p:nvPr>
            <p:ph type="subTitle" idx="1"/>
          </p:nvPr>
        </p:nvSpPr>
        <p:spPr>
          <a:xfrm>
            <a:off x="1920728" y="2567763"/>
            <a:ext cx="6613671" cy="475800"/>
          </a:xfrm>
          <a:prstGeom prst="rect">
            <a:avLst/>
          </a:prstGeom>
        </p:spPr>
        <p:txBody>
          <a:bodyPr spcFirstLastPara="1" wrap="square" lIns="91425" tIns="91425" rIns="91425" bIns="91425" anchor="t" anchorCtr="0">
            <a:noAutofit/>
          </a:bodyPr>
          <a:lstStyle/>
          <a:p>
            <a:pPr algn="r" rtl="0">
              <a:spcBef>
                <a:spcPts val="0"/>
              </a:spcBef>
              <a:spcAft>
                <a:spcPts val="0"/>
              </a:spcAft>
            </a:pPr>
            <a:r>
              <a:rPr lang="en-US" sz="1400" i="0" u="none" strike="noStrike" dirty="0">
                <a:solidFill>
                  <a:srgbClr val="293241"/>
                </a:solidFill>
                <a:effectLst/>
                <a:latin typeface="+mn-lt"/>
              </a:rPr>
              <a:t>Presented by Laxmi S. Rapolu, Daniel Shifrin, and Outhai Xayavongsa</a:t>
            </a:r>
            <a:endParaRPr lang="en-US" sz="1400" dirty="0">
              <a:effectLst/>
              <a:latin typeface="+mn-lt"/>
            </a:endParaRPr>
          </a:p>
          <a:p>
            <a:br>
              <a:rPr lang="en-US" dirty="0">
                <a:latin typeface="+mn-lt"/>
              </a:rPr>
            </a:br>
            <a:endParaRPr dirty="0">
              <a:latin typeface="+mn-lt"/>
            </a:endParaRPr>
          </a:p>
        </p:txBody>
      </p:sp>
      <p:sp>
        <p:nvSpPr>
          <p:cNvPr id="417" name="Google Shape;417;p45"/>
          <p:cNvSpPr txBox="1"/>
          <p:nvPr/>
        </p:nvSpPr>
        <p:spPr>
          <a:xfrm>
            <a:off x="6853225" y="539500"/>
            <a:ext cx="1577700" cy="42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dirty="0">
              <a:solidFill>
                <a:schemeClr val="accent1"/>
              </a:solidFill>
              <a:latin typeface="Mulish"/>
              <a:ea typeface="Mulish"/>
              <a:cs typeface="Mulish"/>
              <a:sym typeface="Mulish"/>
            </a:endParaRPr>
          </a:p>
        </p:txBody>
      </p:sp>
      <p:cxnSp>
        <p:nvCxnSpPr>
          <p:cNvPr id="418" name="Google Shape;418;p45"/>
          <p:cNvCxnSpPr/>
          <p:nvPr/>
        </p:nvCxnSpPr>
        <p:spPr>
          <a:xfrm>
            <a:off x="6914425" y="1117528"/>
            <a:ext cx="1516500" cy="0"/>
          </a:xfrm>
          <a:prstGeom prst="straightConnector1">
            <a:avLst/>
          </a:prstGeom>
          <a:noFill/>
          <a:ln w="19050" cap="flat" cmpd="sng">
            <a:solidFill>
              <a:schemeClr val="dk1"/>
            </a:solidFill>
            <a:prstDash val="solid"/>
            <a:round/>
            <a:headEnd type="none" w="med" len="med"/>
            <a:tailEnd type="none" w="med" len="med"/>
          </a:ln>
        </p:spPr>
      </p:cxnSp>
      <p:cxnSp>
        <p:nvCxnSpPr>
          <p:cNvPr id="419" name="Google Shape;419;p45"/>
          <p:cNvCxnSpPr/>
          <p:nvPr/>
        </p:nvCxnSpPr>
        <p:spPr>
          <a:xfrm rot="10800000">
            <a:off x="6172950" y="2520624"/>
            <a:ext cx="2977200" cy="0"/>
          </a:xfrm>
          <a:prstGeom prst="straightConnector1">
            <a:avLst/>
          </a:prstGeom>
          <a:noFill/>
          <a:ln w="19050"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308443B4-33FD-A592-BA9B-814C0BB3974A}"/>
              </a:ext>
            </a:extLst>
          </p:cNvPr>
          <p:cNvSpPr txBox="1"/>
          <p:nvPr/>
        </p:nvSpPr>
        <p:spPr>
          <a:xfrm>
            <a:off x="2253343" y="2458683"/>
            <a:ext cx="4637314" cy="307777"/>
          </a:xfrm>
          <a:prstGeom prst="rect">
            <a:avLst/>
          </a:prstGeom>
          <a:noFill/>
        </p:spPr>
        <p:txBody>
          <a:bodyPr wrap="square">
            <a:spAutoFit/>
          </a:bodyPr>
          <a:lstStyle/>
          <a:p>
            <a:r>
              <a:rPr lang="en-US" b="0" dirty="0">
                <a:effectLst/>
              </a:rPr>
              <a:t> </a:t>
            </a:r>
            <a:endParaRPr lang="en-US" dirty="0"/>
          </a:p>
        </p:txBody>
      </p:sp>
      <p:sp>
        <p:nvSpPr>
          <p:cNvPr id="2" name="TextBox 1">
            <a:extLst>
              <a:ext uri="{FF2B5EF4-FFF2-40B4-BE49-F238E27FC236}">
                <a16:creationId xmlns:a16="http://schemas.microsoft.com/office/drawing/2014/main" id="{33F20FA7-2FAA-DD46-4E96-5BD3945F0DE5}"/>
              </a:ext>
            </a:extLst>
          </p:cNvPr>
          <p:cNvSpPr txBox="1"/>
          <p:nvPr/>
        </p:nvSpPr>
        <p:spPr>
          <a:xfrm>
            <a:off x="4572000" y="3217033"/>
            <a:ext cx="3866764" cy="1384995"/>
          </a:xfrm>
          <a:prstGeom prst="rect">
            <a:avLst/>
          </a:prstGeom>
          <a:noFill/>
        </p:spPr>
        <p:txBody>
          <a:bodyPr wrap="none" rtlCol="0">
            <a:spAutoFit/>
          </a:bodyPr>
          <a:lstStyle/>
          <a:p>
            <a:pPr algn="ctr" rtl="0">
              <a:spcBef>
                <a:spcPts val="0"/>
              </a:spcBef>
              <a:spcAft>
                <a:spcPts val="0"/>
              </a:spcAft>
            </a:pPr>
            <a:r>
              <a:rPr lang="en-US" dirty="0">
                <a:solidFill>
                  <a:schemeClr val="tx1"/>
                </a:solidFill>
                <a:latin typeface="+mn-lt"/>
                <a:sym typeface="Mulish"/>
              </a:rPr>
              <a:t>University of San Diego</a:t>
            </a:r>
          </a:p>
          <a:p>
            <a:pPr algn="ctr" rtl="0">
              <a:spcBef>
                <a:spcPts val="0"/>
              </a:spcBef>
              <a:spcAft>
                <a:spcPts val="0"/>
              </a:spcAft>
            </a:pPr>
            <a:r>
              <a:rPr lang="en-US" dirty="0">
                <a:solidFill>
                  <a:schemeClr val="tx1"/>
                </a:solidFill>
                <a:latin typeface="+mn-lt"/>
                <a:sym typeface="Mulish"/>
              </a:rPr>
              <a:t>AAI-501 Introduction to Artificial Intelligence</a:t>
            </a:r>
          </a:p>
          <a:p>
            <a:pPr algn="ctr" rtl="0">
              <a:spcBef>
                <a:spcPts val="0"/>
              </a:spcBef>
              <a:spcAft>
                <a:spcPts val="0"/>
              </a:spcAft>
            </a:pPr>
            <a:r>
              <a:rPr lang="en-US" dirty="0">
                <a:solidFill>
                  <a:schemeClr val="tx1"/>
                </a:solidFill>
                <a:latin typeface="+mn-lt"/>
                <a:sym typeface="Mulish"/>
              </a:rPr>
              <a:t>Professor David Friesen</a:t>
            </a:r>
          </a:p>
          <a:p>
            <a:pPr algn="ctr" rtl="0">
              <a:spcBef>
                <a:spcPts val="0"/>
              </a:spcBef>
              <a:spcAft>
                <a:spcPts val="0"/>
              </a:spcAft>
            </a:pPr>
            <a:r>
              <a:rPr lang="en-US" dirty="0">
                <a:solidFill>
                  <a:schemeClr val="tx1"/>
                </a:solidFill>
                <a:latin typeface="+mn-lt"/>
                <a:sym typeface="Mulish"/>
              </a:rPr>
              <a:t>April 15, 2024</a:t>
            </a:r>
          </a:p>
          <a:p>
            <a:br>
              <a:rPr lang="en-US" dirty="0"/>
            </a:br>
            <a:endParaRPr lang="en-US" dirty="0"/>
          </a:p>
        </p:txBody>
      </p:sp>
      <p:pic>
        <p:nvPicPr>
          <p:cNvPr id="40" name="Audio 39">
            <a:extLst>
              <a:ext uri="{FF2B5EF4-FFF2-40B4-BE49-F238E27FC236}">
                <a16:creationId xmlns:a16="http://schemas.microsoft.com/office/drawing/2014/main" id="{756D6428-5CC3-62E0-EAF7-1DA032D597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6000" y="4033334"/>
            <a:ext cx="342085" cy="342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594"/>
    </mc:Choice>
    <mc:Fallback xmlns="">
      <p:transition spd="slow" advTm="8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7"/>
          <p:cNvSpPr txBox="1">
            <a:spLocks noGrp="1"/>
          </p:cNvSpPr>
          <p:nvPr>
            <p:ph type="subTitle" idx="1"/>
          </p:nvPr>
        </p:nvSpPr>
        <p:spPr>
          <a:xfrm>
            <a:off x="1818640" y="296824"/>
            <a:ext cx="6389538" cy="4663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lt1"/>
                </a:solidFill>
                <a:latin typeface="+mj-lt"/>
                <a:ea typeface="Jost Medium"/>
                <a:sym typeface="Jost Medium"/>
              </a:rPr>
              <a:t>Pricing Tiers Comparison – Bar Chart</a:t>
            </a:r>
            <a:endParaRPr sz="2800" dirty="0">
              <a:solidFill>
                <a:schemeClr val="lt1"/>
              </a:solidFill>
              <a:latin typeface="+mj-lt"/>
              <a:ea typeface="Jost Medium"/>
              <a:sym typeface="Jost Medium"/>
            </a:endParaRPr>
          </a:p>
        </p:txBody>
      </p:sp>
      <p:pic>
        <p:nvPicPr>
          <p:cNvPr id="1026" name="Picture 2">
            <a:extLst>
              <a:ext uri="{FF2B5EF4-FFF2-40B4-BE49-F238E27FC236}">
                <a16:creationId xmlns:a16="http://schemas.microsoft.com/office/drawing/2014/main" id="{0CDFD7E8-053E-AC21-8E0E-C7CD80F288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050" y="937890"/>
            <a:ext cx="3518527" cy="3258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B7B402C-6775-7316-9FB6-EF2127B406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0425" y="947530"/>
            <a:ext cx="3537753" cy="3248440"/>
          </a:xfrm>
          <a:prstGeom prst="rect">
            <a:avLst/>
          </a:prstGeom>
          <a:noFill/>
          <a:extLst>
            <a:ext uri="{909E8E84-426E-40DD-AFC4-6F175D3DCCD1}">
              <a14:hiddenFill xmlns:a14="http://schemas.microsoft.com/office/drawing/2010/main">
                <a:solidFill>
                  <a:srgbClr val="FFFFFF"/>
                </a:solidFill>
              </a14:hiddenFill>
            </a:ext>
          </a:extLst>
        </p:spPr>
      </p:pic>
      <p:cxnSp>
        <p:nvCxnSpPr>
          <p:cNvPr id="2" name="Google Shape;728;p65">
            <a:extLst>
              <a:ext uri="{FF2B5EF4-FFF2-40B4-BE49-F238E27FC236}">
                <a16:creationId xmlns:a16="http://schemas.microsoft.com/office/drawing/2014/main" id="{1B0EB007-250B-75A9-F9A2-7F1BF632F67F}"/>
              </a:ext>
            </a:extLst>
          </p:cNvPr>
          <p:cNvCxnSpPr>
            <a:cxnSpLocks/>
          </p:cNvCxnSpPr>
          <p:nvPr/>
        </p:nvCxnSpPr>
        <p:spPr>
          <a:xfrm flipV="1">
            <a:off x="5497689" y="1316263"/>
            <a:ext cx="1365955" cy="450000"/>
          </a:xfrm>
          <a:prstGeom prst="bentConnector3">
            <a:avLst>
              <a:gd name="adj1" fmla="val 61570"/>
            </a:avLst>
          </a:prstGeom>
          <a:noFill/>
          <a:ln w="19050" cap="flat" cmpd="sng">
            <a:solidFill>
              <a:schemeClr val="dk1"/>
            </a:solidFill>
            <a:prstDash val="solid"/>
            <a:round/>
            <a:headEnd type="none" w="med" len="med"/>
            <a:tailEnd type="diamond" w="med" len="med"/>
          </a:ln>
        </p:spPr>
      </p:cxnSp>
      <p:sp>
        <p:nvSpPr>
          <p:cNvPr id="7" name="Google Shape;673;p65">
            <a:extLst>
              <a:ext uri="{FF2B5EF4-FFF2-40B4-BE49-F238E27FC236}">
                <a16:creationId xmlns:a16="http://schemas.microsoft.com/office/drawing/2014/main" id="{88C9BBC2-4DE1-BC3E-E61B-E9D46A8A0295}"/>
              </a:ext>
            </a:extLst>
          </p:cNvPr>
          <p:cNvSpPr txBox="1"/>
          <p:nvPr/>
        </p:nvSpPr>
        <p:spPr>
          <a:xfrm flipH="1">
            <a:off x="3566241" y="2247347"/>
            <a:ext cx="831137"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dirty="0">
                <a:solidFill>
                  <a:schemeClr val="lt1"/>
                </a:solidFill>
                <a:latin typeface="+mn-lt"/>
                <a:ea typeface="Jost Medium"/>
                <a:cs typeface="Jost Medium"/>
                <a:sym typeface="Jost Medium"/>
              </a:rPr>
              <a:t>Starter</a:t>
            </a:r>
            <a:endParaRPr sz="1600" dirty="0">
              <a:solidFill>
                <a:schemeClr val="lt1"/>
              </a:solidFill>
              <a:latin typeface="+mn-lt"/>
              <a:ea typeface="Jost Medium"/>
              <a:cs typeface="Jost Medium"/>
              <a:sym typeface="Jost Medium"/>
            </a:endParaRPr>
          </a:p>
        </p:txBody>
      </p:sp>
      <p:cxnSp>
        <p:nvCxnSpPr>
          <p:cNvPr id="11" name="Google Shape;728;p65">
            <a:extLst>
              <a:ext uri="{FF2B5EF4-FFF2-40B4-BE49-F238E27FC236}">
                <a16:creationId xmlns:a16="http://schemas.microsoft.com/office/drawing/2014/main" id="{C11D902F-7DA6-EF50-A7F5-DFCBA66A0F43}"/>
              </a:ext>
            </a:extLst>
          </p:cNvPr>
          <p:cNvCxnSpPr>
            <a:cxnSpLocks/>
          </p:cNvCxnSpPr>
          <p:nvPr/>
        </p:nvCxnSpPr>
        <p:spPr>
          <a:xfrm rot="10800000">
            <a:off x="2396278" y="1328408"/>
            <a:ext cx="1800725" cy="342348"/>
          </a:xfrm>
          <a:prstGeom prst="bentConnector3">
            <a:avLst>
              <a:gd name="adj1" fmla="val 68807"/>
            </a:avLst>
          </a:prstGeom>
          <a:noFill/>
          <a:ln w="19050" cap="flat" cmpd="sng">
            <a:solidFill>
              <a:schemeClr val="dk1"/>
            </a:solidFill>
            <a:prstDash val="solid"/>
            <a:round/>
            <a:headEnd type="none" w="med" len="med"/>
            <a:tailEnd type="diamond" w="med" len="med"/>
          </a:ln>
        </p:spPr>
      </p:cxnSp>
      <p:sp>
        <p:nvSpPr>
          <p:cNvPr id="18" name="Google Shape;673;p65">
            <a:extLst>
              <a:ext uri="{FF2B5EF4-FFF2-40B4-BE49-F238E27FC236}">
                <a16:creationId xmlns:a16="http://schemas.microsoft.com/office/drawing/2014/main" id="{F7FFD45B-73F9-2EBE-88E2-A5EF09C02D5F}"/>
              </a:ext>
            </a:extLst>
          </p:cNvPr>
          <p:cNvSpPr txBox="1"/>
          <p:nvPr/>
        </p:nvSpPr>
        <p:spPr>
          <a:xfrm flipH="1">
            <a:off x="3242235" y="1339697"/>
            <a:ext cx="1074011" cy="45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lt1"/>
                </a:solidFill>
                <a:latin typeface="+mn-lt"/>
                <a:ea typeface="Jost Medium"/>
                <a:cs typeface="Jost Medium"/>
                <a:sym typeface="Jost Medium"/>
              </a:rPr>
              <a:t>Executive</a:t>
            </a:r>
            <a:r>
              <a:rPr lang="en" sz="1600" dirty="0">
                <a:solidFill>
                  <a:schemeClr val="lt1"/>
                </a:solidFill>
                <a:latin typeface="Jost Medium"/>
                <a:ea typeface="Jost Medium"/>
                <a:cs typeface="Jost Medium"/>
                <a:sym typeface="Jost Medium"/>
              </a:rPr>
              <a:t>  </a:t>
            </a:r>
          </a:p>
        </p:txBody>
      </p:sp>
      <p:sp>
        <p:nvSpPr>
          <p:cNvPr id="19" name="Google Shape;673;p65">
            <a:extLst>
              <a:ext uri="{FF2B5EF4-FFF2-40B4-BE49-F238E27FC236}">
                <a16:creationId xmlns:a16="http://schemas.microsoft.com/office/drawing/2014/main" id="{F7523920-DDE0-A5A6-1B11-52132756D08D}"/>
              </a:ext>
            </a:extLst>
          </p:cNvPr>
          <p:cNvSpPr txBox="1"/>
          <p:nvPr/>
        </p:nvSpPr>
        <p:spPr>
          <a:xfrm flipH="1">
            <a:off x="5408808" y="1426186"/>
            <a:ext cx="1075379" cy="45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lt1"/>
                </a:solidFill>
                <a:latin typeface="+mn-lt"/>
                <a:ea typeface="Jost Medium"/>
                <a:sym typeface="Jost Medium"/>
              </a:rPr>
              <a:t>Luxury</a:t>
            </a:r>
            <a:endParaRPr sz="1600" dirty="0">
              <a:solidFill>
                <a:schemeClr val="lt1"/>
              </a:solidFill>
              <a:latin typeface="+mn-lt"/>
              <a:ea typeface="Jost Medium"/>
              <a:sym typeface="Jost Medium"/>
            </a:endParaRPr>
          </a:p>
        </p:txBody>
      </p:sp>
      <p:sp>
        <p:nvSpPr>
          <p:cNvPr id="28" name="TextBox 27">
            <a:extLst>
              <a:ext uri="{FF2B5EF4-FFF2-40B4-BE49-F238E27FC236}">
                <a16:creationId xmlns:a16="http://schemas.microsoft.com/office/drawing/2014/main" id="{0DD934C1-74B9-6659-4CEE-6E5A431C589B}"/>
              </a:ext>
            </a:extLst>
          </p:cNvPr>
          <p:cNvSpPr txBox="1"/>
          <p:nvPr/>
        </p:nvSpPr>
        <p:spPr>
          <a:xfrm>
            <a:off x="2341186" y="4810094"/>
            <a:ext cx="4450257" cy="307777"/>
          </a:xfrm>
          <a:prstGeom prst="rect">
            <a:avLst/>
          </a:prstGeom>
          <a:noFill/>
          <a:ln>
            <a:noFill/>
          </a:ln>
          <a:effectLst>
            <a:outerShdw blurRad="152400" dist="317500" dir="5400000" sx="90000" sy="-19000" rotWithShape="0">
              <a:schemeClr val="accent6">
                <a:alpha val="15000"/>
              </a:schemeClr>
            </a:outerShdw>
          </a:effectLst>
        </p:spPr>
        <p:txBody>
          <a:bodyPr wrap="none" rtlCol="0">
            <a:spAutoFit/>
          </a:bodyPr>
          <a:lstStyle/>
          <a:p>
            <a:r>
              <a:rPr lang="en-US" b="1" dirty="0">
                <a:solidFill>
                  <a:schemeClr val="accent1"/>
                </a:solidFill>
              </a:rPr>
              <a:t>Eliminating Outliers eliminates the Luxury Estates</a:t>
            </a:r>
            <a:endParaRPr lang="en-US" b="1" dirty="0">
              <a:solidFill>
                <a:schemeClr val="accent1"/>
              </a:solidFill>
              <a:latin typeface="Jost Medium"/>
              <a:ea typeface="Jost Medium"/>
            </a:endParaRPr>
          </a:p>
        </p:txBody>
      </p:sp>
      <p:pic>
        <p:nvPicPr>
          <p:cNvPr id="598" name="Audio 597">
            <a:extLst>
              <a:ext uri="{FF2B5EF4-FFF2-40B4-BE49-F238E27FC236}">
                <a16:creationId xmlns:a16="http://schemas.microsoft.com/office/drawing/2014/main" id="{26B434B6-AB63-EC20-F48B-74E5C36847E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60885" y="3767905"/>
            <a:ext cx="428065" cy="4280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422"/>
    </mc:Choice>
    <mc:Fallback xmlns="">
      <p:transition spd="slow" advTm="23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9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7"/>
          <p:cNvSpPr txBox="1">
            <a:spLocks noGrp="1"/>
          </p:cNvSpPr>
          <p:nvPr>
            <p:ph type="subTitle" idx="1"/>
          </p:nvPr>
        </p:nvSpPr>
        <p:spPr>
          <a:xfrm>
            <a:off x="1803027" y="268433"/>
            <a:ext cx="6309359" cy="4663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chemeClr val="lt1"/>
                </a:solidFill>
                <a:latin typeface="+mj-lt"/>
                <a:ea typeface="Jost Medium"/>
                <a:sym typeface="Jost Medium"/>
              </a:rPr>
              <a:t>Pricing Tiers Comparison – Scatterplot</a:t>
            </a:r>
          </a:p>
        </p:txBody>
      </p:sp>
      <p:pic>
        <p:nvPicPr>
          <p:cNvPr id="3074" name="Picture 2">
            <a:extLst>
              <a:ext uri="{FF2B5EF4-FFF2-40B4-BE49-F238E27FC236}">
                <a16:creationId xmlns:a16="http://schemas.microsoft.com/office/drawing/2014/main" id="{38DCE7ED-BB88-B00E-A403-005C8CAB5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188" y="937891"/>
            <a:ext cx="3970702" cy="366100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B2CB7D0-A089-AC49-A42B-39E7B0DD1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89" y="937893"/>
            <a:ext cx="4281311" cy="36610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A283C39-48CB-7540-8794-E4D605729A85}"/>
              </a:ext>
            </a:extLst>
          </p:cNvPr>
          <p:cNvSpPr txBox="1"/>
          <p:nvPr/>
        </p:nvSpPr>
        <p:spPr>
          <a:xfrm>
            <a:off x="1856507" y="4802011"/>
            <a:ext cx="1149674" cy="307777"/>
          </a:xfrm>
          <a:prstGeom prst="rect">
            <a:avLst/>
          </a:prstGeom>
          <a:noFill/>
        </p:spPr>
        <p:txBody>
          <a:bodyPr wrap="none" rtlCol="0">
            <a:spAutoFit/>
          </a:bodyPr>
          <a:lstStyle/>
          <a:p>
            <a:r>
              <a:rPr lang="en-US" b="1" dirty="0">
                <a:solidFill>
                  <a:schemeClr val="accent1"/>
                </a:solidFill>
              </a:rPr>
              <a:t>No Outliers</a:t>
            </a:r>
          </a:p>
        </p:txBody>
      </p:sp>
      <p:sp>
        <p:nvSpPr>
          <p:cNvPr id="3" name="TextBox 2">
            <a:extLst>
              <a:ext uri="{FF2B5EF4-FFF2-40B4-BE49-F238E27FC236}">
                <a16:creationId xmlns:a16="http://schemas.microsoft.com/office/drawing/2014/main" id="{89547C43-10FF-A588-B4C2-E639BDC4BDEF}"/>
              </a:ext>
            </a:extLst>
          </p:cNvPr>
          <p:cNvSpPr txBox="1"/>
          <p:nvPr/>
        </p:nvSpPr>
        <p:spPr>
          <a:xfrm>
            <a:off x="6332972" y="4802011"/>
            <a:ext cx="861133" cy="307777"/>
          </a:xfrm>
          <a:prstGeom prst="rect">
            <a:avLst/>
          </a:prstGeom>
          <a:noFill/>
        </p:spPr>
        <p:txBody>
          <a:bodyPr wrap="none" rtlCol="0">
            <a:spAutoFit/>
          </a:bodyPr>
          <a:lstStyle/>
          <a:p>
            <a:r>
              <a:rPr lang="en-US" b="1" dirty="0">
                <a:solidFill>
                  <a:schemeClr val="accent1"/>
                </a:solidFill>
              </a:rPr>
              <a:t>Outliers</a:t>
            </a:r>
          </a:p>
        </p:txBody>
      </p:sp>
      <p:cxnSp>
        <p:nvCxnSpPr>
          <p:cNvPr id="4" name="Google Shape;728;p65">
            <a:extLst>
              <a:ext uri="{FF2B5EF4-FFF2-40B4-BE49-F238E27FC236}">
                <a16:creationId xmlns:a16="http://schemas.microsoft.com/office/drawing/2014/main" id="{E148DA67-A74B-3DC7-7129-54915E9CD6A1}"/>
              </a:ext>
            </a:extLst>
          </p:cNvPr>
          <p:cNvCxnSpPr>
            <a:cxnSpLocks/>
          </p:cNvCxnSpPr>
          <p:nvPr/>
        </p:nvCxnSpPr>
        <p:spPr>
          <a:xfrm flipV="1">
            <a:off x="5339644" y="1196622"/>
            <a:ext cx="1682045" cy="412244"/>
          </a:xfrm>
          <a:prstGeom prst="bentConnector3">
            <a:avLst>
              <a:gd name="adj1" fmla="val 62081"/>
            </a:avLst>
          </a:prstGeom>
          <a:noFill/>
          <a:ln w="19050" cap="flat" cmpd="sng">
            <a:solidFill>
              <a:schemeClr val="dk1"/>
            </a:solidFill>
            <a:prstDash val="solid"/>
            <a:round/>
            <a:headEnd type="none" w="med" len="med"/>
            <a:tailEnd type="diamond" w="med" len="med"/>
          </a:ln>
        </p:spPr>
      </p:cxnSp>
      <p:sp>
        <p:nvSpPr>
          <p:cNvPr id="8" name="Google Shape;673;p65">
            <a:extLst>
              <a:ext uri="{FF2B5EF4-FFF2-40B4-BE49-F238E27FC236}">
                <a16:creationId xmlns:a16="http://schemas.microsoft.com/office/drawing/2014/main" id="{15CC31AD-43C1-E48C-7F79-A93770B20946}"/>
              </a:ext>
            </a:extLst>
          </p:cNvPr>
          <p:cNvSpPr txBox="1"/>
          <p:nvPr/>
        </p:nvSpPr>
        <p:spPr>
          <a:xfrm flipH="1">
            <a:off x="5235015" y="1260507"/>
            <a:ext cx="1075379" cy="45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accent1"/>
                </a:solidFill>
                <a:latin typeface="+mn-lt"/>
                <a:ea typeface="Jost Medium"/>
                <a:cs typeface="Jost Medium"/>
                <a:sym typeface="Jost Medium"/>
              </a:rPr>
              <a:t>$2.5 Mil+</a:t>
            </a:r>
            <a:endParaRPr sz="1600" dirty="0">
              <a:solidFill>
                <a:schemeClr val="accent1"/>
              </a:solidFill>
              <a:latin typeface="+mn-lt"/>
              <a:ea typeface="Jost Medium"/>
              <a:cs typeface="Jost Medium"/>
              <a:sym typeface="Jost Medium"/>
            </a:endParaRPr>
          </a:p>
        </p:txBody>
      </p:sp>
      <p:cxnSp>
        <p:nvCxnSpPr>
          <p:cNvPr id="5" name="Google Shape;728;p65">
            <a:extLst>
              <a:ext uri="{FF2B5EF4-FFF2-40B4-BE49-F238E27FC236}">
                <a16:creationId xmlns:a16="http://schemas.microsoft.com/office/drawing/2014/main" id="{D2DF71B3-2CDD-2542-B744-446FEE82092C}"/>
              </a:ext>
            </a:extLst>
          </p:cNvPr>
          <p:cNvCxnSpPr>
            <a:cxnSpLocks/>
          </p:cNvCxnSpPr>
          <p:nvPr/>
        </p:nvCxnSpPr>
        <p:spPr>
          <a:xfrm flipV="1">
            <a:off x="5235015" y="2530727"/>
            <a:ext cx="1010514" cy="237665"/>
          </a:xfrm>
          <a:prstGeom prst="bentConnector3">
            <a:avLst>
              <a:gd name="adj1" fmla="val 50000"/>
            </a:avLst>
          </a:prstGeom>
          <a:noFill/>
          <a:ln w="19050" cap="flat" cmpd="sng">
            <a:solidFill>
              <a:schemeClr val="dk1"/>
            </a:solidFill>
            <a:prstDash val="solid"/>
            <a:round/>
            <a:headEnd type="none" w="med" len="med"/>
            <a:tailEnd type="diamond" w="med" len="med"/>
          </a:ln>
        </p:spPr>
      </p:cxnSp>
      <p:sp>
        <p:nvSpPr>
          <p:cNvPr id="13" name="Google Shape;673;p65">
            <a:extLst>
              <a:ext uri="{FF2B5EF4-FFF2-40B4-BE49-F238E27FC236}">
                <a16:creationId xmlns:a16="http://schemas.microsoft.com/office/drawing/2014/main" id="{2CC83A70-A369-C720-F629-B5232B70E492}"/>
              </a:ext>
            </a:extLst>
          </p:cNvPr>
          <p:cNvSpPr txBox="1"/>
          <p:nvPr/>
        </p:nvSpPr>
        <p:spPr>
          <a:xfrm flipH="1">
            <a:off x="4957707" y="2424559"/>
            <a:ext cx="1075379" cy="450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dirty="0">
                <a:solidFill>
                  <a:schemeClr val="accent1"/>
                </a:solidFill>
                <a:latin typeface="+mn-lt"/>
                <a:ea typeface="Jost Medium"/>
                <a:cs typeface="Jost Medium"/>
                <a:sym typeface="Jost Medium"/>
              </a:rPr>
              <a:t>$1 Mil+</a:t>
            </a:r>
            <a:endParaRPr sz="1600" dirty="0">
              <a:solidFill>
                <a:schemeClr val="accent1"/>
              </a:solidFill>
              <a:latin typeface="+mn-lt"/>
              <a:ea typeface="Jost Medium"/>
              <a:cs typeface="Jost Medium"/>
              <a:sym typeface="Jost Medium"/>
            </a:endParaRPr>
          </a:p>
        </p:txBody>
      </p:sp>
      <p:pic>
        <p:nvPicPr>
          <p:cNvPr id="579" name="Audio 578">
            <a:extLst>
              <a:ext uri="{FF2B5EF4-FFF2-40B4-BE49-F238E27FC236}">
                <a16:creationId xmlns:a16="http://schemas.microsoft.com/office/drawing/2014/main" id="{1B6F51B0-C7DF-089D-6A98-7A6144FDD5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2386" y="4205609"/>
            <a:ext cx="392207" cy="392207"/>
          </a:xfrm>
          <a:prstGeom prst="rect">
            <a:avLst/>
          </a:prstGeom>
        </p:spPr>
      </p:pic>
    </p:spTree>
    <p:extLst>
      <p:ext uri="{BB962C8B-B14F-4D97-AF65-F5344CB8AC3E}">
        <p14:creationId xmlns:p14="http://schemas.microsoft.com/office/powerpoint/2010/main" val="2804816782"/>
      </p:ext>
    </p:extLst>
  </p:cSld>
  <p:clrMapOvr>
    <a:masterClrMapping/>
  </p:clrMapOvr>
  <mc:AlternateContent xmlns:mc="http://schemas.openxmlformats.org/markup-compatibility/2006" xmlns:p14="http://schemas.microsoft.com/office/powerpoint/2010/main">
    <mc:Choice Requires="p14">
      <p:transition spd="slow" p14:dur="2000" advTm="34508"/>
    </mc:Choice>
    <mc:Fallback xmlns="">
      <p:transition spd="slow" advTm="34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7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5"/>
          <p:cNvSpPr txBox="1"/>
          <p:nvPr/>
        </p:nvSpPr>
        <p:spPr>
          <a:xfrm flipH="1">
            <a:off x="7143896" y="715805"/>
            <a:ext cx="1231622"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dirty="0">
                <a:solidFill>
                  <a:schemeClr val="lt1"/>
                </a:solidFill>
                <a:latin typeface="+mn-lt"/>
                <a:ea typeface="Jost Medium"/>
                <a:cs typeface="Jost Medium"/>
                <a:sym typeface="Jost Medium"/>
              </a:rPr>
              <a:t>Florida</a:t>
            </a:r>
            <a:endParaRPr sz="1600" dirty="0">
              <a:solidFill>
                <a:schemeClr val="lt1"/>
              </a:solidFill>
              <a:latin typeface="+mn-lt"/>
              <a:ea typeface="Jost Medium"/>
              <a:cs typeface="Jost Medium"/>
              <a:sym typeface="Jost Medium"/>
            </a:endParaRPr>
          </a:p>
        </p:txBody>
      </p:sp>
      <p:sp>
        <p:nvSpPr>
          <p:cNvPr id="674" name="Google Shape;674;p65"/>
          <p:cNvSpPr txBox="1">
            <a:spLocks noGrp="1"/>
          </p:cNvSpPr>
          <p:nvPr>
            <p:ph type="title"/>
          </p:nvPr>
        </p:nvSpPr>
        <p:spPr>
          <a:xfrm>
            <a:off x="791060" y="302046"/>
            <a:ext cx="527327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latin typeface="+mj-lt"/>
                <a:sym typeface="Mulish"/>
              </a:rPr>
              <a:t>Thriving Real Estate Sectors</a:t>
            </a:r>
            <a:endParaRPr sz="2800" dirty="0">
              <a:latin typeface="+mj-lt"/>
              <a:sym typeface="Mulish"/>
            </a:endParaRPr>
          </a:p>
        </p:txBody>
      </p:sp>
      <p:pic>
        <p:nvPicPr>
          <p:cNvPr id="2050" name="Picture 2">
            <a:extLst>
              <a:ext uri="{FF2B5EF4-FFF2-40B4-BE49-F238E27FC236}">
                <a16:creationId xmlns:a16="http://schemas.microsoft.com/office/drawing/2014/main" id="{57D91EF2-DDA8-C9C3-69A2-4E4A7C1A20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060" y="1104534"/>
            <a:ext cx="6807200" cy="3577977"/>
          </a:xfrm>
          <a:prstGeom prst="rect">
            <a:avLst/>
          </a:prstGeom>
          <a:noFill/>
          <a:extLst>
            <a:ext uri="{909E8E84-426E-40DD-AFC4-6F175D3DCCD1}">
              <a14:hiddenFill xmlns:a14="http://schemas.microsoft.com/office/drawing/2010/main">
                <a:solidFill>
                  <a:srgbClr val="FFFFFF"/>
                </a:solidFill>
              </a14:hiddenFill>
            </a:ext>
          </a:extLst>
        </p:spPr>
      </p:pic>
      <p:cxnSp>
        <p:nvCxnSpPr>
          <p:cNvPr id="728" name="Google Shape;728;p65"/>
          <p:cNvCxnSpPr>
            <a:cxnSpLocks/>
          </p:cNvCxnSpPr>
          <p:nvPr/>
        </p:nvCxnSpPr>
        <p:spPr>
          <a:xfrm rot="10800000" flipV="1">
            <a:off x="1862667" y="1033687"/>
            <a:ext cx="6000618" cy="715754"/>
          </a:xfrm>
          <a:prstGeom prst="bentConnector3">
            <a:avLst>
              <a:gd name="adj1" fmla="val 80101"/>
            </a:avLst>
          </a:prstGeom>
          <a:noFill/>
          <a:ln w="19050" cap="flat" cmpd="sng">
            <a:solidFill>
              <a:schemeClr val="dk1"/>
            </a:solidFill>
            <a:prstDash val="solid"/>
            <a:round/>
            <a:headEnd type="none" w="med" len="med"/>
            <a:tailEnd type="diamond" w="med" len="med"/>
          </a:ln>
        </p:spPr>
      </p:cxnSp>
      <p:cxnSp>
        <p:nvCxnSpPr>
          <p:cNvPr id="3" name="Google Shape;728;p65">
            <a:extLst>
              <a:ext uri="{FF2B5EF4-FFF2-40B4-BE49-F238E27FC236}">
                <a16:creationId xmlns:a16="http://schemas.microsoft.com/office/drawing/2014/main" id="{CC85308A-3EBD-FB95-6BBC-D09EAEABFEE7}"/>
              </a:ext>
            </a:extLst>
          </p:cNvPr>
          <p:cNvCxnSpPr>
            <a:cxnSpLocks/>
          </p:cNvCxnSpPr>
          <p:nvPr/>
        </p:nvCxnSpPr>
        <p:spPr>
          <a:xfrm rot="10800000">
            <a:off x="4572000" y="1749442"/>
            <a:ext cx="3907092" cy="945628"/>
          </a:xfrm>
          <a:prstGeom prst="bentConnector3">
            <a:avLst>
              <a:gd name="adj1" fmla="val 74848"/>
            </a:avLst>
          </a:prstGeom>
          <a:noFill/>
          <a:ln w="19050" cap="flat" cmpd="sng">
            <a:solidFill>
              <a:schemeClr val="dk1"/>
            </a:solidFill>
            <a:prstDash val="solid"/>
            <a:round/>
            <a:headEnd type="none" w="med" len="med"/>
            <a:tailEnd type="diamond" w="med" len="med"/>
          </a:ln>
        </p:spPr>
      </p:cxnSp>
      <p:cxnSp>
        <p:nvCxnSpPr>
          <p:cNvPr id="6" name="Google Shape;728;p65">
            <a:extLst>
              <a:ext uri="{FF2B5EF4-FFF2-40B4-BE49-F238E27FC236}">
                <a16:creationId xmlns:a16="http://schemas.microsoft.com/office/drawing/2014/main" id="{27B936E8-D04C-5E58-0D0F-559DA2A7F1DC}"/>
              </a:ext>
            </a:extLst>
          </p:cNvPr>
          <p:cNvCxnSpPr>
            <a:cxnSpLocks/>
          </p:cNvCxnSpPr>
          <p:nvPr/>
        </p:nvCxnSpPr>
        <p:spPr>
          <a:xfrm rot="10800000">
            <a:off x="6971458" y="1783231"/>
            <a:ext cx="1867743" cy="367504"/>
          </a:xfrm>
          <a:prstGeom prst="bentConnector3">
            <a:avLst>
              <a:gd name="adj1" fmla="val 59066"/>
            </a:avLst>
          </a:prstGeom>
          <a:noFill/>
          <a:ln w="19050" cap="flat" cmpd="sng">
            <a:solidFill>
              <a:schemeClr val="dk1"/>
            </a:solidFill>
            <a:prstDash val="solid"/>
            <a:round/>
            <a:headEnd type="none" w="med" len="med"/>
            <a:tailEnd type="diamond" w="med" len="med"/>
          </a:ln>
        </p:spPr>
      </p:cxnSp>
      <p:sp>
        <p:nvSpPr>
          <p:cNvPr id="24" name="Google Shape;673;p65">
            <a:extLst>
              <a:ext uri="{FF2B5EF4-FFF2-40B4-BE49-F238E27FC236}">
                <a16:creationId xmlns:a16="http://schemas.microsoft.com/office/drawing/2014/main" id="{8FA2408D-96F8-0B66-A24E-D016B1B18069}"/>
              </a:ext>
            </a:extLst>
          </p:cNvPr>
          <p:cNvSpPr txBox="1"/>
          <p:nvPr/>
        </p:nvSpPr>
        <p:spPr>
          <a:xfrm flipH="1">
            <a:off x="7863281" y="2383059"/>
            <a:ext cx="1231622"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dirty="0">
                <a:solidFill>
                  <a:schemeClr val="lt1"/>
                </a:solidFill>
                <a:latin typeface="+mn-lt"/>
                <a:ea typeface="Jost Medium"/>
                <a:cs typeface="Jost Medium"/>
                <a:sym typeface="Jost Medium"/>
              </a:rPr>
              <a:t>Texas</a:t>
            </a:r>
            <a:endParaRPr sz="1600" dirty="0">
              <a:solidFill>
                <a:schemeClr val="lt1"/>
              </a:solidFill>
              <a:latin typeface="+mn-lt"/>
              <a:ea typeface="Jost Medium"/>
              <a:cs typeface="Jost Medium"/>
              <a:sym typeface="Jost Medium"/>
            </a:endParaRPr>
          </a:p>
        </p:txBody>
      </p:sp>
      <p:sp>
        <p:nvSpPr>
          <p:cNvPr id="27" name="Google Shape;673;p65">
            <a:extLst>
              <a:ext uri="{FF2B5EF4-FFF2-40B4-BE49-F238E27FC236}">
                <a16:creationId xmlns:a16="http://schemas.microsoft.com/office/drawing/2014/main" id="{ADA4E016-6B40-8CAF-8A0A-17327F3B707F}"/>
              </a:ext>
            </a:extLst>
          </p:cNvPr>
          <p:cNvSpPr txBox="1"/>
          <p:nvPr/>
        </p:nvSpPr>
        <p:spPr>
          <a:xfrm flipH="1">
            <a:off x="7872597" y="1826723"/>
            <a:ext cx="1231622" cy="4500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600" dirty="0">
                <a:solidFill>
                  <a:schemeClr val="lt1"/>
                </a:solidFill>
                <a:latin typeface="+mn-lt"/>
                <a:ea typeface="Jost Medium"/>
                <a:cs typeface="Jost Medium"/>
                <a:sym typeface="Jost Medium"/>
              </a:rPr>
              <a:t>California</a:t>
            </a:r>
            <a:endParaRPr sz="1600" dirty="0">
              <a:solidFill>
                <a:schemeClr val="lt1"/>
              </a:solidFill>
              <a:latin typeface="+mn-lt"/>
              <a:ea typeface="Jost Medium"/>
              <a:cs typeface="Jost Medium"/>
              <a:sym typeface="Jost Medium"/>
            </a:endParaRPr>
          </a:p>
        </p:txBody>
      </p:sp>
      <p:pic>
        <p:nvPicPr>
          <p:cNvPr id="49" name="Audio 48">
            <a:extLst>
              <a:ext uri="{FF2B5EF4-FFF2-40B4-BE49-F238E27FC236}">
                <a16:creationId xmlns:a16="http://schemas.microsoft.com/office/drawing/2014/main" id="{C805EA9F-8A52-8FF6-3EEB-86B4DE3003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88408" y="4232511"/>
            <a:ext cx="450000" cy="45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314"/>
    </mc:Choice>
    <mc:Fallback xmlns="">
      <p:transition spd="slow" advTm="37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2B4D-6035-CE3D-0E5D-2F8093560E35}"/>
              </a:ext>
            </a:extLst>
          </p:cNvPr>
          <p:cNvSpPr>
            <a:spLocks noGrp="1"/>
          </p:cNvSpPr>
          <p:nvPr>
            <p:ph type="title"/>
          </p:nvPr>
        </p:nvSpPr>
        <p:spPr>
          <a:xfrm>
            <a:off x="720000" y="550561"/>
            <a:ext cx="3211065" cy="572700"/>
          </a:xfrm>
        </p:spPr>
        <p:txBody>
          <a:bodyPr/>
          <a:lstStyle/>
          <a:p>
            <a:r>
              <a:rPr lang="en-US" sz="2800" dirty="0">
                <a:latin typeface="+mj-lt"/>
                <a:sym typeface="Mulish"/>
              </a:rPr>
              <a:t>Feature Selection</a:t>
            </a:r>
          </a:p>
        </p:txBody>
      </p:sp>
      <p:pic>
        <p:nvPicPr>
          <p:cNvPr id="65" name="Audio 64">
            <a:extLst>
              <a:ext uri="{FF2B5EF4-FFF2-40B4-BE49-F238E27FC236}">
                <a16:creationId xmlns:a16="http://schemas.microsoft.com/office/drawing/2014/main" id="{6240BA12-BE2D-FCD4-C743-85BA17A3B7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23999" y="4245119"/>
            <a:ext cx="467068" cy="467068"/>
          </a:xfrm>
          <a:prstGeom prst="rect">
            <a:avLst/>
          </a:prstGeom>
        </p:spPr>
      </p:pic>
      <p:pic>
        <p:nvPicPr>
          <p:cNvPr id="7" name="Picture 6" descr="A diagram of a number of squares&#10;&#10;Description automatically generated with medium confidence">
            <a:extLst>
              <a:ext uri="{FF2B5EF4-FFF2-40B4-BE49-F238E27FC236}">
                <a16:creationId xmlns:a16="http://schemas.microsoft.com/office/drawing/2014/main" id="{8116DF5A-D065-7947-F0EE-E92146E2151B}"/>
              </a:ext>
            </a:extLst>
          </p:cNvPr>
          <p:cNvPicPr>
            <a:picLocks noChangeAspect="1"/>
          </p:cNvPicPr>
          <p:nvPr/>
        </p:nvPicPr>
        <p:blipFill>
          <a:blip r:embed="rId6"/>
          <a:stretch>
            <a:fillRect/>
          </a:stretch>
        </p:blipFill>
        <p:spPr>
          <a:xfrm>
            <a:off x="1973412" y="1123261"/>
            <a:ext cx="5197175" cy="3275333"/>
          </a:xfrm>
          <a:prstGeom prst="rect">
            <a:avLst/>
          </a:prstGeom>
        </p:spPr>
      </p:pic>
    </p:spTree>
    <p:extLst>
      <p:ext uri="{BB962C8B-B14F-4D97-AF65-F5344CB8AC3E}">
        <p14:creationId xmlns:p14="http://schemas.microsoft.com/office/powerpoint/2010/main" val="2280346801"/>
      </p:ext>
    </p:extLst>
  </p:cSld>
  <p:clrMapOvr>
    <a:masterClrMapping/>
  </p:clrMapOvr>
  <mc:AlternateContent xmlns:mc="http://schemas.openxmlformats.org/markup-compatibility/2006" xmlns:p14="http://schemas.microsoft.com/office/powerpoint/2010/main">
    <mc:Choice Requires="p14">
      <p:transition spd="slow" p14:dur="2000" advTm="98920"/>
    </mc:Choice>
    <mc:Fallback xmlns="">
      <p:transition spd="slow" advTm="98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7FFD-7967-4DBE-B18A-A06AB643AE3D}"/>
              </a:ext>
            </a:extLst>
          </p:cNvPr>
          <p:cNvSpPr>
            <a:spLocks noGrp="1"/>
          </p:cNvSpPr>
          <p:nvPr>
            <p:ph type="title"/>
          </p:nvPr>
        </p:nvSpPr>
        <p:spPr/>
        <p:txBody>
          <a:bodyPr/>
          <a:lstStyle/>
          <a:p>
            <a:r>
              <a:rPr lang="en-US" sz="2800" dirty="0">
                <a:latin typeface="+mj-lt"/>
              </a:rPr>
              <a:t>Data Split</a:t>
            </a:r>
          </a:p>
        </p:txBody>
      </p:sp>
      <p:pic>
        <p:nvPicPr>
          <p:cNvPr id="3" name="Picture 2">
            <a:extLst>
              <a:ext uri="{FF2B5EF4-FFF2-40B4-BE49-F238E27FC236}">
                <a16:creationId xmlns:a16="http://schemas.microsoft.com/office/drawing/2014/main" id="{B9459E11-0A25-837B-8967-8E780D4CDC4C}"/>
              </a:ext>
            </a:extLst>
          </p:cNvPr>
          <p:cNvPicPr>
            <a:picLocks noChangeAspect="1"/>
          </p:cNvPicPr>
          <p:nvPr/>
        </p:nvPicPr>
        <p:blipFill>
          <a:blip r:embed="rId5"/>
          <a:stretch>
            <a:fillRect/>
          </a:stretch>
        </p:blipFill>
        <p:spPr>
          <a:xfrm>
            <a:off x="685800" y="1001850"/>
            <a:ext cx="7772400" cy="3413684"/>
          </a:xfrm>
          <a:prstGeom prst="rect">
            <a:avLst/>
          </a:prstGeom>
        </p:spPr>
      </p:pic>
      <p:pic>
        <p:nvPicPr>
          <p:cNvPr id="19" name="Audio 18">
            <a:extLst>
              <a:ext uri="{FF2B5EF4-FFF2-40B4-BE49-F238E27FC236}">
                <a16:creationId xmlns:a16="http://schemas.microsoft.com/office/drawing/2014/main" id="{496C4EA1-29D6-2937-A078-E887ACD975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9489" y="4221622"/>
            <a:ext cx="439112" cy="439112"/>
          </a:xfrm>
          <a:prstGeom prst="rect">
            <a:avLst/>
          </a:prstGeom>
        </p:spPr>
      </p:pic>
    </p:spTree>
    <p:extLst>
      <p:ext uri="{BB962C8B-B14F-4D97-AF65-F5344CB8AC3E}">
        <p14:creationId xmlns:p14="http://schemas.microsoft.com/office/powerpoint/2010/main" val="3415481177"/>
      </p:ext>
    </p:extLst>
  </p:cSld>
  <p:clrMapOvr>
    <a:masterClrMapping/>
  </p:clrMapOvr>
  <mc:AlternateContent xmlns:mc="http://schemas.openxmlformats.org/markup-compatibility/2006" xmlns:p14="http://schemas.microsoft.com/office/powerpoint/2010/main">
    <mc:Choice Requires="p14">
      <p:transition spd="slow" p14:dur="2000" advTm="86113"/>
    </mc:Choice>
    <mc:Fallback xmlns="">
      <p:transition spd="slow" advTm="86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62"/>
          <p:cNvSpPr txBox="1">
            <a:spLocks noGrp="1"/>
          </p:cNvSpPr>
          <p:nvPr>
            <p:ph type="subTitle" idx="7"/>
          </p:nvPr>
        </p:nvSpPr>
        <p:spPr>
          <a:xfrm>
            <a:off x="7494965" y="1476012"/>
            <a:ext cx="765170" cy="4302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solidFill>
                  <a:schemeClr val="lt1"/>
                </a:solidFill>
                <a:latin typeface="+mn-lt"/>
                <a:ea typeface="Jost Medium"/>
                <a:sym typeface="Jost Medium"/>
              </a:rPr>
              <a:t>GBC</a:t>
            </a:r>
            <a:endParaRPr sz="1800" dirty="0">
              <a:solidFill>
                <a:schemeClr val="lt1"/>
              </a:solidFill>
              <a:latin typeface="+mn-lt"/>
              <a:ea typeface="Jost Medium"/>
            </a:endParaRPr>
          </a:p>
        </p:txBody>
      </p:sp>
      <p:sp>
        <p:nvSpPr>
          <p:cNvPr id="628" name="Google Shape;628;p62"/>
          <p:cNvSpPr txBox="1">
            <a:spLocks noGrp="1"/>
          </p:cNvSpPr>
          <p:nvPr>
            <p:ph type="subTitle" idx="8"/>
          </p:nvPr>
        </p:nvSpPr>
        <p:spPr>
          <a:xfrm>
            <a:off x="3608621" y="1109285"/>
            <a:ext cx="1926758" cy="4514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solidFill>
                  <a:schemeClr val="accent1"/>
                </a:solidFill>
                <a:latin typeface="+mn-lt"/>
              </a:rPr>
              <a:t>Average Precision</a:t>
            </a:r>
          </a:p>
        </p:txBody>
      </p:sp>
      <p:sp>
        <p:nvSpPr>
          <p:cNvPr id="629" name="Google Shape;629;p62"/>
          <p:cNvSpPr/>
          <p:nvPr/>
        </p:nvSpPr>
        <p:spPr>
          <a:xfrm>
            <a:off x="732703" y="1144349"/>
            <a:ext cx="1000978" cy="97308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630" name="Google Shape;630;p62"/>
          <p:cNvSpPr txBox="1">
            <a:spLocks noGrp="1"/>
          </p:cNvSpPr>
          <p:nvPr>
            <p:ph type="title" idx="3"/>
          </p:nvPr>
        </p:nvSpPr>
        <p:spPr>
          <a:xfrm>
            <a:off x="830105" y="1476564"/>
            <a:ext cx="913638" cy="4018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mn-lt"/>
              </a:rPr>
              <a:t>76%</a:t>
            </a:r>
            <a:endParaRPr sz="1800" dirty="0">
              <a:latin typeface="+mn-lt"/>
            </a:endParaRPr>
          </a:p>
        </p:txBody>
      </p:sp>
      <p:sp>
        <p:nvSpPr>
          <p:cNvPr id="632" name="Google Shape;632;p62"/>
          <p:cNvSpPr txBox="1">
            <a:spLocks noGrp="1"/>
          </p:cNvSpPr>
          <p:nvPr>
            <p:ph type="subTitle" idx="1"/>
          </p:nvPr>
        </p:nvSpPr>
        <p:spPr>
          <a:xfrm>
            <a:off x="845762" y="3702551"/>
            <a:ext cx="2025280" cy="6118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mn-lt"/>
              </a:rPr>
              <a:t>Measures number of correct predictions</a:t>
            </a:r>
            <a:endParaRPr dirty="0">
              <a:latin typeface="+mn-lt"/>
            </a:endParaRPr>
          </a:p>
        </p:txBody>
      </p:sp>
      <p:sp>
        <p:nvSpPr>
          <p:cNvPr id="633" name="Google Shape;633;p62"/>
          <p:cNvSpPr txBox="1">
            <a:spLocks noGrp="1"/>
          </p:cNvSpPr>
          <p:nvPr>
            <p:ph type="subTitle" idx="2"/>
          </p:nvPr>
        </p:nvSpPr>
        <p:spPr>
          <a:xfrm>
            <a:off x="741528" y="2576023"/>
            <a:ext cx="921759" cy="38088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dirty="0">
                <a:latin typeface="+mn-lt"/>
              </a:rPr>
              <a:t>RFC</a:t>
            </a:r>
          </a:p>
        </p:txBody>
      </p:sp>
      <p:sp>
        <p:nvSpPr>
          <p:cNvPr id="634" name="Google Shape;634;p62"/>
          <p:cNvSpPr/>
          <p:nvPr/>
        </p:nvSpPr>
        <p:spPr>
          <a:xfrm>
            <a:off x="7312174" y="2198284"/>
            <a:ext cx="1000978" cy="97308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635" name="Google Shape;635;p62"/>
          <p:cNvSpPr/>
          <p:nvPr/>
        </p:nvSpPr>
        <p:spPr>
          <a:xfrm>
            <a:off x="6068704" y="1178960"/>
            <a:ext cx="1000978" cy="97308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636" name="Google Shape;636;p62"/>
          <p:cNvSpPr txBox="1">
            <a:spLocks noGrp="1"/>
          </p:cNvSpPr>
          <p:nvPr>
            <p:ph type="title"/>
          </p:nvPr>
        </p:nvSpPr>
        <p:spPr>
          <a:xfrm>
            <a:off x="554290" y="238731"/>
            <a:ext cx="816596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mj-lt"/>
              </a:rPr>
              <a:t>Random Forest vs Gradient Boosting</a:t>
            </a:r>
            <a:endParaRPr sz="2800" dirty="0">
              <a:latin typeface="+mj-lt"/>
            </a:endParaRPr>
          </a:p>
        </p:txBody>
      </p:sp>
      <p:sp>
        <p:nvSpPr>
          <p:cNvPr id="637" name="Google Shape;637;p62"/>
          <p:cNvSpPr txBox="1">
            <a:spLocks noGrp="1"/>
          </p:cNvSpPr>
          <p:nvPr>
            <p:ph type="subTitle" idx="4"/>
          </p:nvPr>
        </p:nvSpPr>
        <p:spPr>
          <a:xfrm>
            <a:off x="5875809" y="3724273"/>
            <a:ext cx="2351321" cy="5901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b="0" i="0" dirty="0">
                <a:solidFill>
                  <a:srgbClr val="0D0D0D"/>
                </a:solidFill>
                <a:effectLst/>
                <a:highlight>
                  <a:srgbClr val="FFFFFF"/>
                </a:highlight>
                <a:latin typeface="Söhne"/>
              </a:rPr>
              <a:t>Distinguishing classes in binary classification</a:t>
            </a:r>
            <a:endParaRPr dirty="0">
              <a:latin typeface="+mn-lt"/>
            </a:endParaRPr>
          </a:p>
        </p:txBody>
      </p:sp>
      <p:sp>
        <p:nvSpPr>
          <p:cNvPr id="638" name="Google Shape;638;p62"/>
          <p:cNvSpPr txBox="1">
            <a:spLocks noGrp="1"/>
          </p:cNvSpPr>
          <p:nvPr>
            <p:ph type="subTitle" idx="5"/>
          </p:nvPr>
        </p:nvSpPr>
        <p:spPr>
          <a:xfrm>
            <a:off x="6121714" y="2684824"/>
            <a:ext cx="864859" cy="380884"/>
          </a:xfrm>
          <a:prstGeom prst="rect">
            <a:avLst/>
          </a:prstGeom>
        </p:spPr>
        <p:txBody>
          <a:bodyPr spcFirstLastPara="1" wrap="square" lIns="91425" tIns="91425" rIns="91425" bIns="91425" anchor="b" anchorCtr="0">
            <a:noAutofit/>
          </a:bodyPr>
          <a:lstStyle/>
          <a:p>
            <a:pPr marL="0" indent="0">
              <a:buSzPts val="2800"/>
            </a:pPr>
            <a:r>
              <a:rPr lang="en-US" sz="1800" dirty="0">
                <a:latin typeface="+mn-lt"/>
                <a:sym typeface="Mulish"/>
              </a:rPr>
              <a:t>RFC</a:t>
            </a:r>
            <a:endParaRPr sz="1800" dirty="0">
              <a:latin typeface="+mn-lt"/>
              <a:sym typeface="Mulish"/>
            </a:endParaRPr>
          </a:p>
        </p:txBody>
      </p:sp>
      <p:sp>
        <p:nvSpPr>
          <p:cNvPr id="642" name="Google Shape;642;p62"/>
          <p:cNvSpPr txBox="1">
            <a:spLocks noGrp="1"/>
          </p:cNvSpPr>
          <p:nvPr>
            <p:ph type="title" idx="6"/>
          </p:nvPr>
        </p:nvSpPr>
        <p:spPr>
          <a:xfrm>
            <a:off x="6137832" y="1457653"/>
            <a:ext cx="913638" cy="4018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mn-lt"/>
              </a:rPr>
              <a:t>89%</a:t>
            </a:r>
            <a:endParaRPr sz="1800" dirty="0">
              <a:latin typeface="+mn-lt"/>
            </a:endParaRPr>
          </a:p>
        </p:txBody>
      </p:sp>
      <p:sp>
        <p:nvSpPr>
          <p:cNvPr id="643" name="Google Shape;643;p62"/>
          <p:cNvSpPr txBox="1">
            <a:spLocks noGrp="1"/>
          </p:cNvSpPr>
          <p:nvPr>
            <p:ph type="title" idx="9"/>
          </p:nvPr>
        </p:nvSpPr>
        <p:spPr>
          <a:xfrm>
            <a:off x="7441949" y="2481920"/>
            <a:ext cx="871203" cy="4018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latin typeface="+mn-lt"/>
              </a:rPr>
              <a:t>83%</a:t>
            </a:r>
            <a:endParaRPr sz="1800" dirty="0">
              <a:latin typeface="+mn-lt"/>
            </a:endParaRPr>
          </a:p>
        </p:txBody>
      </p:sp>
      <p:sp>
        <p:nvSpPr>
          <p:cNvPr id="645" name="Google Shape;645;p62"/>
          <p:cNvSpPr/>
          <p:nvPr/>
        </p:nvSpPr>
        <p:spPr>
          <a:xfrm flipH="1">
            <a:off x="6013503" y="1117085"/>
            <a:ext cx="1143029" cy="1111172"/>
          </a:xfrm>
          <a:prstGeom prst="blockArc">
            <a:avLst>
              <a:gd name="adj1" fmla="val 17257147"/>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4" name="TextBox 3">
            <a:extLst>
              <a:ext uri="{FF2B5EF4-FFF2-40B4-BE49-F238E27FC236}">
                <a16:creationId xmlns:a16="http://schemas.microsoft.com/office/drawing/2014/main" id="{DF6B676E-02D4-F263-1392-154E33608617}"/>
              </a:ext>
            </a:extLst>
          </p:cNvPr>
          <p:cNvSpPr txBox="1"/>
          <p:nvPr/>
        </p:nvSpPr>
        <p:spPr>
          <a:xfrm>
            <a:off x="1902797" y="4418141"/>
            <a:ext cx="5269391" cy="307777"/>
          </a:xfrm>
          <a:prstGeom prst="rect">
            <a:avLst/>
          </a:prstGeom>
          <a:noFill/>
        </p:spPr>
        <p:txBody>
          <a:bodyPr wrap="none" rtlCol="0">
            <a:spAutoFit/>
          </a:bodyPr>
          <a:lstStyle/>
          <a:p>
            <a:r>
              <a:rPr lang="en-US" dirty="0">
                <a:solidFill>
                  <a:schemeClr val="accent1"/>
                </a:solidFill>
              </a:rPr>
              <a:t>Random Forest Classifier Scores Higher than Gradient Boosting</a:t>
            </a:r>
          </a:p>
        </p:txBody>
      </p:sp>
      <p:sp>
        <p:nvSpPr>
          <p:cNvPr id="7" name="Google Shape;631;p62">
            <a:extLst>
              <a:ext uri="{FF2B5EF4-FFF2-40B4-BE49-F238E27FC236}">
                <a16:creationId xmlns:a16="http://schemas.microsoft.com/office/drawing/2014/main" id="{A22D0D8A-E965-D952-BFE0-84568A06F813}"/>
              </a:ext>
            </a:extLst>
          </p:cNvPr>
          <p:cNvSpPr/>
          <p:nvPr/>
        </p:nvSpPr>
        <p:spPr>
          <a:xfrm rot="11573067" flipH="1">
            <a:off x="663789" y="1092371"/>
            <a:ext cx="1143029" cy="1111172"/>
          </a:xfrm>
          <a:prstGeom prst="blockArc">
            <a:avLst>
              <a:gd name="adj1" fmla="val 10609978"/>
              <a:gd name="adj2" fmla="val 6397606"/>
              <a:gd name="adj3" fmla="val 120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pic>
        <p:nvPicPr>
          <p:cNvPr id="24" name="Audio 23">
            <a:extLst>
              <a:ext uri="{FF2B5EF4-FFF2-40B4-BE49-F238E27FC236}">
                <a16:creationId xmlns:a16="http://schemas.microsoft.com/office/drawing/2014/main" id="{26C09925-1E6C-8078-FE5A-7AB66CB7EF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93778" y="4270226"/>
            <a:ext cx="400110" cy="400110"/>
          </a:xfrm>
          <a:prstGeom prst="rect">
            <a:avLst/>
          </a:prstGeom>
        </p:spPr>
      </p:pic>
      <p:sp>
        <p:nvSpPr>
          <p:cNvPr id="5" name="Google Shape;634;p62">
            <a:extLst>
              <a:ext uri="{FF2B5EF4-FFF2-40B4-BE49-F238E27FC236}">
                <a16:creationId xmlns:a16="http://schemas.microsoft.com/office/drawing/2014/main" id="{C3A51B2E-4829-D71A-5624-5EC2950DDC74}"/>
              </a:ext>
            </a:extLst>
          </p:cNvPr>
          <p:cNvSpPr/>
          <p:nvPr/>
        </p:nvSpPr>
        <p:spPr>
          <a:xfrm>
            <a:off x="2029731" y="1637893"/>
            <a:ext cx="1000978" cy="97308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11" name="Google Shape;643;p62">
            <a:extLst>
              <a:ext uri="{FF2B5EF4-FFF2-40B4-BE49-F238E27FC236}">
                <a16:creationId xmlns:a16="http://schemas.microsoft.com/office/drawing/2014/main" id="{0543DF0E-805D-A0F0-4EED-7F2D40051068}"/>
              </a:ext>
            </a:extLst>
          </p:cNvPr>
          <p:cNvSpPr txBox="1">
            <a:spLocks/>
          </p:cNvSpPr>
          <p:nvPr/>
        </p:nvSpPr>
        <p:spPr>
          <a:xfrm>
            <a:off x="2141100" y="1942690"/>
            <a:ext cx="913638" cy="401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1pPr>
            <a:lvl2pPr marR="0" lvl="1"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2pPr>
            <a:lvl3pPr marR="0" lvl="2"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3pPr>
            <a:lvl4pPr marR="0" lvl="3"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4pPr>
            <a:lvl5pPr marR="0" lvl="4"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5pPr>
            <a:lvl6pPr marR="0" lvl="5"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6pPr>
            <a:lvl7pPr marR="0" lvl="6"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7pPr>
            <a:lvl8pPr marR="0" lvl="7"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8pPr>
            <a:lvl9pPr marR="0" lvl="8"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9pPr>
          </a:lstStyle>
          <a:p>
            <a:r>
              <a:rPr lang="en-US" sz="1800" dirty="0">
                <a:latin typeface="+mn-lt"/>
              </a:rPr>
              <a:t>68%</a:t>
            </a:r>
          </a:p>
        </p:txBody>
      </p:sp>
      <p:sp>
        <p:nvSpPr>
          <p:cNvPr id="17" name="TextBox 16">
            <a:extLst>
              <a:ext uri="{FF2B5EF4-FFF2-40B4-BE49-F238E27FC236}">
                <a16:creationId xmlns:a16="http://schemas.microsoft.com/office/drawing/2014/main" id="{FDBC4955-64D8-2E03-68D0-29D57FEB02B6}"/>
              </a:ext>
            </a:extLst>
          </p:cNvPr>
          <p:cNvSpPr txBox="1"/>
          <p:nvPr/>
        </p:nvSpPr>
        <p:spPr>
          <a:xfrm>
            <a:off x="1339409" y="3366811"/>
            <a:ext cx="1037985" cy="338554"/>
          </a:xfrm>
          <a:prstGeom prst="rect">
            <a:avLst/>
          </a:prstGeom>
          <a:noFill/>
        </p:spPr>
        <p:txBody>
          <a:bodyPr wrap="square">
            <a:spAutoFit/>
          </a:bodyPr>
          <a:lstStyle/>
          <a:p>
            <a:pPr marL="0" lvl="0" indent="0" algn="ctr" rtl="0">
              <a:spcBef>
                <a:spcPts val="0"/>
              </a:spcBef>
              <a:spcAft>
                <a:spcPts val="0"/>
              </a:spcAft>
              <a:buNone/>
            </a:pPr>
            <a:r>
              <a:rPr lang="en-US" sz="1600" dirty="0">
                <a:solidFill>
                  <a:schemeClr val="accent1"/>
                </a:solidFill>
                <a:latin typeface="+mn-lt"/>
              </a:rPr>
              <a:t>Accuracy</a:t>
            </a:r>
          </a:p>
        </p:txBody>
      </p:sp>
      <p:sp>
        <p:nvSpPr>
          <p:cNvPr id="20" name="Google Shape;633;p62">
            <a:extLst>
              <a:ext uri="{FF2B5EF4-FFF2-40B4-BE49-F238E27FC236}">
                <a16:creationId xmlns:a16="http://schemas.microsoft.com/office/drawing/2014/main" id="{2FC4B594-BF55-0BC4-6F0D-B15870790E64}"/>
              </a:ext>
            </a:extLst>
          </p:cNvPr>
          <p:cNvSpPr txBox="1">
            <a:spLocks/>
          </p:cNvSpPr>
          <p:nvPr/>
        </p:nvSpPr>
        <p:spPr>
          <a:xfrm>
            <a:off x="2083249" y="3145692"/>
            <a:ext cx="921759" cy="3332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sz="1800" dirty="0">
                <a:latin typeface="+mn-lt"/>
                <a:sym typeface="Mulish"/>
              </a:rPr>
              <a:t>GBC</a:t>
            </a:r>
          </a:p>
        </p:txBody>
      </p:sp>
      <p:sp>
        <p:nvSpPr>
          <p:cNvPr id="47" name="Google Shape;634;p62">
            <a:extLst>
              <a:ext uri="{FF2B5EF4-FFF2-40B4-BE49-F238E27FC236}">
                <a16:creationId xmlns:a16="http://schemas.microsoft.com/office/drawing/2014/main" id="{9110A48C-DAD0-FB44-A0FD-B76F3CFE367D}"/>
              </a:ext>
            </a:extLst>
          </p:cNvPr>
          <p:cNvSpPr/>
          <p:nvPr/>
        </p:nvSpPr>
        <p:spPr>
          <a:xfrm>
            <a:off x="4560513" y="2068849"/>
            <a:ext cx="1000978" cy="97308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49" name="Google Shape;643;p62">
            <a:extLst>
              <a:ext uri="{FF2B5EF4-FFF2-40B4-BE49-F238E27FC236}">
                <a16:creationId xmlns:a16="http://schemas.microsoft.com/office/drawing/2014/main" id="{5C46CBC1-4110-27E2-C6CB-EEC3D26E57EC}"/>
              </a:ext>
            </a:extLst>
          </p:cNvPr>
          <p:cNvSpPr txBox="1">
            <a:spLocks/>
          </p:cNvSpPr>
          <p:nvPr/>
        </p:nvSpPr>
        <p:spPr>
          <a:xfrm>
            <a:off x="4610617" y="2350223"/>
            <a:ext cx="913638" cy="401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1pPr>
            <a:lvl2pPr marR="0" lvl="1"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2pPr>
            <a:lvl3pPr marR="0" lvl="2"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3pPr>
            <a:lvl4pPr marR="0" lvl="3"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4pPr>
            <a:lvl5pPr marR="0" lvl="4"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5pPr>
            <a:lvl6pPr marR="0" lvl="5"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6pPr>
            <a:lvl7pPr marR="0" lvl="6"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7pPr>
            <a:lvl8pPr marR="0" lvl="7"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8pPr>
            <a:lvl9pPr marR="0" lvl="8"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9pPr>
          </a:lstStyle>
          <a:p>
            <a:r>
              <a:rPr lang="en-US" sz="1800" dirty="0">
                <a:latin typeface="+mn-lt"/>
              </a:rPr>
              <a:t>64%</a:t>
            </a:r>
          </a:p>
        </p:txBody>
      </p:sp>
      <p:sp>
        <p:nvSpPr>
          <p:cNvPr id="51" name="Google Shape;633;p62">
            <a:extLst>
              <a:ext uri="{FF2B5EF4-FFF2-40B4-BE49-F238E27FC236}">
                <a16:creationId xmlns:a16="http://schemas.microsoft.com/office/drawing/2014/main" id="{4AE883A2-68E7-2291-3EB3-A04C31718DF5}"/>
              </a:ext>
            </a:extLst>
          </p:cNvPr>
          <p:cNvSpPr txBox="1">
            <a:spLocks/>
          </p:cNvSpPr>
          <p:nvPr/>
        </p:nvSpPr>
        <p:spPr>
          <a:xfrm>
            <a:off x="4614384" y="3611619"/>
            <a:ext cx="921759" cy="3332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sz="1800" dirty="0">
                <a:latin typeface="+mn-lt"/>
                <a:sym typeface="Mulish"/>
              </a:rPr>
              <a:t>GBC</a:t>
            </a:r>
          </a:p>
        </p:txBody>
      </p:sp>
      <p:sp>
        <p:nvSpPr>
          <p:cNvPr id="53" name="Google Shape;627;p62">
            <a:extLst>
              <a:ext uri="{FF2B5EF4-FFF2-40B4-BE49-F238E27FC236}">
                <a16:creationId xmlns:a16="http://schemas.microsoft.com/office/drawing/2014/main" id="{D03F6BDE-994B-5214-45A2-3453C7C3CC3F}"/>
              </a:ext>
            </a:extLst>
          </p:cNvPr>
          <p:cNvSpPr txBox="1">
            <a:spLocks/>
          </p:cNvSpPr>
          <p:nvPr/>
        </p:nvSpPr>
        <p:spPr>
          <a:xfrm>
            <a:off x="3438315" y="2166283"/>
            <a:ext cx="659952" cy="430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9pPr>
          </a:lstStyle>
          <a:p>
            <a:pPr marL="0" indent="0"/>
            <a:r>
              <a:rPr lang="en-US" sz="1800" dirty="0">
                <a:solidFill>
                  <a:schemeClr val="lt1"/>
                </a:solidFill>
                <a:latin typeface="+mn-lt"/>
                <a:ea typeface="Jost Medium"/>
                <a:sym typeface="Jost Medium"/>
              </a:rPr>
              <a:t>RF</a:t>
            </a:r>
            <a:r>
              <a:rPr lang="en-US" sz="1800" dirty="0">
                <a:solidFill>
                  <a:schemeClr val="lt1"/>
                </a:solidFill>
                <a:latin typeface="+mn-lt"/>
                <a:ea typeface="Jost Medium"/>
              </a:rPr>
              <a:t>C</a:t>
            </a:r>
          </a:p>
        </p:txBody>
      </p:sp>
      <p:sp>
        <p:nvSpPr>
          <p:cNvPr id="54" name="Google Shape;634;p62">
            <a:extLst>
              <a:ext uri="{FF2B5EF4-FFF2-40B4-BE49-F238E27FC236}">
                <a16:creationId xmlns:a16="http://schemas.microsoft.com/office/drawing/2014/main" id="{4C3A7634-3193-3A8B-3CEB-98595962D95F}"/>
              </a:ext>
            </a:extLst>
          </p:cNvPr>
          <p:cNvSpPr/>
          <p:nvPr/>
        </p:nvSpPr>
        <p:spPr>
          <a:xfrm>
            <a:off x="3247921" y="3025905"/>
            <a:ext cx="1000978" cy="97308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57" name="Google Shape;643;p62">
            <a:extLst>
              <a:ext uri="{FF2B5EF4-FFF2-40B4-BE49-F238E27FC236}">
                <a16:creationId xmlns:a16="http://schemas.microsoft.com/office/drawing/2014/main" id="{7C9C77C5-71A8-F332-28F0-A40E731D3648}"/>
              </a:ext>
            </a:extLst>
          </p:cNvPr>
          <p:cNvSpPr txBox="1">
            <a:spLocks/>
          </p:cNvSpPr>
          <p:nvPr/>
        </p:nvSpPr>
        <p:spPr>
          <a:xfrm>
            <a:off x="3318695" y="3319443"/>
            <a:ext cx="871203" cy="401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1pPr>
            <a:lvl2pPr marR="0" lvl="1"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2pPr>
            <a:lvl3pPr marR="0" lvl="2"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3pPr>
            <a:lvl4pPr marR="0" lvl="3"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4pPr>
            <a:lvl5pPr marR="0" lvl="4"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5pPr>
            <a:lvl6pPr marR="0" lvl="5"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6pPr>
            <a:lvl7pPr marR="0" lvl="6"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7pPr>
            <a:lvl8pPr marR="0" lvl="7"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8pPr>
            <a:lvl9pPr marR="0" lvl="8"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9pPr>
          </a:lstStyle>
          <a:p>
            <a:r>
              <a:rPr lang="en-US" sz="1800" dirty="0">
                <a:latin typeface="+mn-lt"/>
              </a:rPr>
              <a:t>73%</a:t>
            </a:r>
          </a:p>
        </p:txBody>
      </p:sp>
      <p:sp>
        <p:nvSpPr>
          <p:cNvPr id="59" name="Subtitle 1">
            <a:extLst>
              <a:ext uri="{FF2B5EF4-FFF2-40B4-BE49-F238E27FC236}">
                <a16:creationId xmlns:a16="http://schemas.microsoft.com/office/drawing/2014/main" id="{7F68C9D3-724E-713D-4F44-F7657EA863AB}"/>
              </a:ext>
            </a:extLst>
          </p:cNvPr>
          <p:cNvSpPr txBox="1">
            <a:spLocks/>
          </p:cNvSpPr>
          <p:nvPr/>
        </p:nvSpPr>
        <p:spPr>
          <a:xfrm>
            <a:off x="3326370" y="1494353"/>
            <a:ext cx="2422243" cy="4145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9pPr>
          </a:lstStyle>
          <a:p>
            <a:pPr marL="0" lvl="0" indent="0" algn="ctr" rtl="0">
              <a:spcBef>
                <a:spcPts val="0"/>
              </a:spcBef>
              <a:spcAft>
                <a:spcPts val="0"/>
              </a:spcAft>
              <a:buNone/>
            </a:pPr>
            <a:r>
              <a:rPr lang="en-US" dirty="0">
                <a:latin typeface="+mn-lt"/>
              </a:rPr>
              <a:t>Positive Predictive Value</a:t>
            </a:r>
          </a:p>
        </p:txBody>
      </p:sp>
      <p:sp>
        <p:nvSpPr>
          <p:cNvPr id="578" name="Subtitle 2">
            <a:extLst>
              <a:ext uri="{FF2B5EF4-FFF2-40B4-BE49-F238E27FC236}">
                <a16:creationId xmlns:a16="http://schemas.microsoft.com/office/drawing/2014/main" id="{4C4B7AFA-A31F-B71C-5CCD-86F2DEA52A0C}"/>
              </a:ext>
            </a:extLst>
          </p:cNvPr>
          <p:cNvSpPr txBox="1">
            <a:spLocks/>
          </p:cNvSpPr>
          <p:nvPr/>
        </p:nvSpPr>
        <p:spPr>
          <a:xfrm>
            <a:off x="5840533" y="3312067"/>
            <a:ext cx="1520660" cy="47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600" dirty="0">
                <a:solidFill>
                  <a:schemeClr val="accent1"/>
                </a:solidFill>
                <a:latin typeface="+mn-lt"/>
              </a:rPr>
              <a:t>AUC-ROC</a:t>
            </a:r>
          </a:p>
        </p:txBody>
      </p:sp>
      <p:cxnSp>
        <p:nvCxnSpPr>
          <p:cNvPr id="579" name="Straight Arrow Connector 578">
            <a:extLst>
              <a:ext uri="{FF2B5EF4-FFF2-40B4-BE49-F238E27FC236}">
                <a16:creationId xmlns:a16="http://schemas.microsoft.com/office/drawing/2014/main" id="{B850BE39-D24C-1D89-94B7-179BCFBAF9E3}"/>
              </a:ext>
            </a:extLst>
          </p:cNvPr>
          <p:cNvCxnSpPr>
            <a:cxnSpLocks/>
          </p:cNvCxnSpPr>
          <p:nvPr/>
        </p:nvCxnSpPr>
        <p:spPr>
          <a:xfrm flipH="1" flipV="1">
            <a:off x="1190521" y="1878437"/>
            <a:ext cx="15049" cy="66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1" name="Straight Arrow Connector 580">
            <a:extLst>
              <a:ext uri="{FF2B5EF4-FFF2-40B4-BE49-F238E27FC236}">
                <a16:creationId xmlns:a16="http://schemas.microsoft.com/office/drawing/2014/main" id="{51C70B45-5F10-06BC-617B-1F7255D11AD8}"/>
              </a:ext>
            </a:extLst>
          </p:cNvPr>
          <p:cNvCxnSpPr>
            <a:cxnSpLocks/>
          </p:cNvCxnSpPr>
          <p:nvPr/>
        </p:nvCxnSpPr>
        <p:spPr>
          <a:xfrm flipH="1" flipV="1">
            <a:off x="2521792" y="2375020"/>
            <a:ext cx="15049" cy="66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2" name="Straight Arrow Connector 581">
            <a:extLst>
              <a:ext uri="{FF2B5EF4-FFF2-40B4-BE49-F238E27FC236}">
                <a16:creationId xmlns:a16="http://schemas.microsoft.com/office/drawing/2014/main" id="{5425CA52-FE9B-C071-FBA4-18626DA23B36}"/>
              </a:ext>
            </a:extLst>
          </p:cNvPr>
          <p:cNvCxnSpPr>
            <a:cxnSpLocks/>
          </p:cNvCxnSpPr>
          <p:nvPr/>
        </p:nvCxnSpPr>
        <p:spPr>
          <a:xfrm flipH="1" flipV="1">
            <a:off x="5049883" y="2838750"/>
            <a:ext cx="15049" cy="66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3" name="Straight Arrow Connector 582">
            <a:extLst>
              <a:ext uri="{FF2B5EF4-FFF2-40B4-BE49-F238E27FC236}">
                <a16:creationId xmlns:a16="http://schemas.microsoft.com/office/drawing/2014/main" id="{5F6F9ED2-E8C1-E162-F49B-48C9A2921AC6}"/>
              </a:ext>
            </a:extLst>
          </p:cNvPr>
          <p:cNvCxnSpPr>
            <a:cxnSpLocks/>
          </p:cNvCxnSpPr>
          <p:nvPr/>
        </p:nvCxnSpPr>
        <p:spPr>
          <a:xfrm>
            <a:off x="3748349" y="2520422"/>
            <a:ext cx="0" cy="737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5" name="Straight Arrow Connector 584">
            <a:extLst>
              <a:ext uri="{FF2B5EF4-FFF2-40B4-BE49-F238E27FC236}">
                <a16:creationId xmlns:a16="http://schemas.microsoft.com/office/drawing/2014/main" id="{C752C6D4-02CC-1F7C-3357-FC3F25588971}"/>
              </a:ext>
            </a:extLst>
          </p:cNvPr>
          <p:cNvCxnSpPr>
            <a:cxnSpLocks/>
          </p:cNvCxnSpPr>
          <p:nvPr/>
        </p:nvCxnSpPr>
        <p:spPr>
          <a:xfrm flipH="1" flipV="1">
            <a:off x="6554144" y="1951241"/>
            <a:ext cx="15049" cy="66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6" name="Straight Arrow Connector 585">
            <a:extLst>
              <a:ext uri="{FF2B5EF4-FFF2-40B4-BE49-F238E27FC236}">
                <a16:creationId xmlns:a16="http://schemas.microsoft.com/office/drawing/2014/main" id="{B5A4DA87-5D66-4D5B-2FF8-4A6CFF31BE56}"/>
              </a:ext>
            </a:extLst>
          </p:cNvPr>
          <p:cNvCxnSpPr>
            <a:cxnSpLocks/>
          </p:cNvCxnSpPr>
          <p:nvPr/>
        </p:nvCxnSpPr>
        <p:spPr>
          <a:xfrm>
            <a:off x="7828487" y="1773341"/>
            <a:ext cx="0" cy="737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8" name="Google Shape;645;p62">
            <a:extLst>
              <a:ext uri="{FF2B5EF4-FFF2-40B4-BE49-F238E27FC236}">
                <a16:creationId xmlns:a16="http://schemas.microsoft.com/office/drawing/2014/main" id="{B7B71EF6-C483-FFBA-2540-9413F5817911}"/>
              </a:ext>
            </a:extLst>
          </p:cNvPr>
          <p:cNvSpPr/>
          <p:nvPr/>
        </p:nvSpPr>
        <p:spPr>
          <a:xfrm flipH="1">
            <a:off x="7260252" y="2121670"/>
            <a:ext cx="1143029" cy="1111172"/>
          </a:xfrm>
          <a:prstGeom prst="blockArc">
            <a:avLst>
              <a:gd name="adj1" fmla="val 17817544"/>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592" name="Google Shape;631;p62">
            <a:extLst>
              <a:ext uri="{FF2B5EF4-FFF2-40B4-BE49-F238E27FC236}">
                <a16:creationId xmlns:a16="http://schemas.microsoft.com/office/drawing/2014/main" id="{C8FD3AD4-BF2D-EFE9-5427-FF0314AA89A2}"/>
              </a:ext>
            </a:extLst>
          </p:cNvPr>
          <p:cNvSpPr/>
          <p:nvPr/>
        </p:nvSpPr>
        <p:spPr>
          <a:xfrm rot="11567192" flipH="1">
            <a:off x="3165576" y="2956383"/>
            <a:ext cx="1143029" cy="1111172"/>
          </a:xfrm>
          <a:prstGeom prst="blockArc">
            <a:avLst>
              <a:gd name="adj1" fmla="val 11938082"/>
              <a:gd name="adj2" fmla="val 6138666"/>
              <a:gd name="adj3" fmla="val 119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593" name="Google Shape;631;p62">
            <a:extLst>
              <a:ext uri="{FF2B5EF4-FFF2-40B4-BE49-F238E27FC236}">
                <a16:creationId xmlns:a16="http://schemas.microsoft.com/office/drawing/2014/main" id="{F3F38CA4-207F-075E-BFB1-537EF7531EFA}"/>
              </a:ext>
            </a:extLst>
          </p:cNvPr>
          <p:cNvSpPr/>
          <p:nvPr/>
        </p:nvSpPr>
        <p:spPr>
          <a:xfrm rot="11743088" flipH="1">
            <a:off x="1957685" y="1566582"/>
            <a:ext cx="1143029" cy="1111172"/>
          </a:xfrm>
          <a:prstGeom prst="blockArc">
            <a:avLst>
              <a:gd name="adj1" fmla="val 15076125"/>
              <a:gd name="adj2" fmla="val 6397606"/>
              <a:gd name="adj3" fmla="val 120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
        <p:nvSpPr>
          <p:cNvPr id="594" name="Google Shape;631;p62">
            <a:extLst>
              <a:ext uri="{FF2B5EF4-FFF2-40B4-BE49-F238E27FC236}">
                <a16:creationId xmlns:a16="http://schemas.microsoft.com/office/drawing/2014/main" id="{D8AFDEE8-F6EE-2987-61CA-F67F2D9EE143}"/>
              </a:ext>
            </a:extLst>
          </p:cNvPr>
          <p:cNvSpPr/>
          <p:nvPr/>
        </p:nvSpPr>
        <p:spPr>
          <a:xfrm rot="11743088" flipH="1">
            <a:off x="4460414" y="2004510"/>
            <a:ext cx="1143029" cy="1111172"/>
          </a:xfrm>
          <a:prstGeom prst="blockArc">
            <a:avLst>
              <a:gd name="adj1" fmla="val 15489336"/>
              <a:gd name="adj2" fmla="val 6397606"/>
              <a:gd name="adj3" fmla="val 1203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advTm="50636"/>
    </mc:Choice>
    <mc:Fallback xmlns="">
      <p:transition spd="slow" advTm="50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18F5FC8-62BE-8C84-4243-72C03BCFA40A}"/>
              </a:ext>
            </a:extLst>
          </p:cNvPr>
          <p:cNvSpPr>
            <a:spLocks noGrp="1"/>
          </p:cNvSpPr>
          <p:nvPr>
            <p:ph type="subTitle" idx="1"/>
          </p:nvPr>
        </p:nvSpPr>
        <p:spPr>
          <a:xfrm>
            <a:off x="243890" y="3228832"/>
            <a:ext cx="2172900" cy="834623"/>
          </a:xfrm>
        </p:spPr>
        <p:txBody>
          <a:bodyPr/>
          <a:lstStyle/>
          <a:p>
            <a:endParaRPr lang="en-US" dirty="0">
              <a:latin typeface="+mn-lt"/>
            </a:endParaRPr>
          </a:p>
          <a:p>
            <a:pPr marL="0" lvl="0" indent="0" algn="ctr" rtl="0">
              <a:spcBef>
                <a:spcPts val="0"/>
              </a:spcBef>
              <a:spcAft>
                <a:spcPts val="0"/>
              </a:spcAft>
              <a:buNone/>
            </a:pPr>
            <a:r>
              <a:rPr lang="en-US" dirty="0">
                <a:latin typeface="+mn-lt"/>
              </a:rPr>
              <a:t>Measures number of correct predictions</a:t>
            </a:r>
          </a:p>
          <a:p>
            <a:endParaRPr lang="en-US" dirty="0"/>
          </a:p>
        </p:txBody>
      </p:sp>
      <p:sp>
        <p:nvSpPr>
          <p:cNvPr id="3" name="Subtitle 2">
            <a:extLst>
              <a:ext uri="{FF2B5EF4-FFF2-40B4-BE49-F238E27FC236}">
                <a16:creationId xmlns:a16="http://schemas.microsoft.com/office/drawing/2014/main" id="{C514AD0F-2425-75C8-0425-B1BEE7F8A421}"/>
              </a:ext>
            </a:extLst>
          </p:cNvPr>
          <p:cNvSpPr>
            <a:spLocks noGrp="1"/>
          </p:cNvSpPr>
          <p:nvPr>
            <p:ph type="subTitle" idx="2"/>
          </p:nvPr>
        </p:nvSpPr>
        <p:spPr>
          <a:xfrm>
            <a:off x="226200" y="2765585"/>
            <a:ext cx="2172900" cy="479100"/>
          </a:xfrm>
        </p:spPr>
        <p:txBody>
          <a:bodyPr/>
          <a:lstStyle/>
          <a:p>
            <a:r>
              <a:rPr lang="en-US" sz="1600" dirty="0">
                <a:solidFill>
                  <a:schemeClr val="accent1"/>
                </a:solidFill>
                <a:latin typeface="+mn-lt"/>
              </a:rPr>
              <a:t>KNN Accuracy</a:t>
            </a:r>
          </a:p>
        </p:txBody>
      </p:sp>
      <p:sp>
        <p:nvSpPr>
          <p:cNvPr id="4" name="Title 3">
            <a:extLst>
              <a:ext uri="{FF2B5EF4-FFF2-40B4-BE49-F238E27FC236}">
                <a16:creationId xmlns:a16="http://schemas.microsoft.com/office/drawing/2014/main" id="{0BD2A321-314A-C6C6-1FDD-C52624B7CCCD}"/>
              </a:ext>
            </a:extLst>
          </p:cNvPr>
          <p:cNvSpPr>
            <a:spLocks noGrp="1"/>
          </p:cNvSpPr>
          <p:nvPr>
            <p:ph type="title"/>
          </p:nvPr>
        </p:nvSpPr>
        <p:spPr>
          <a:xfrm>
            <a:off x="580363" y="306215"/>
            <a:ext cx="8117453" cy="572700"/>
          </a:xfrm>
        </p:spPr>
        <p:txBody>
          <a:bodyPr/>
          <a:lstStyle/>
          <a:p>
            <a:pPr algn="ctr"/>
            <a:r>
              <a:rPr lang="en-US" sz="2800" dirty="0">
                <a:latin typeface="+mj-lt"/>
              </a:rPr>
              <a:t>KNN VS Logistic Regression</a:t>
            </a:r>
          </a:p>
        </p:txBody>
      </p:sp>
      <p:sp>
        <p:nvSpPr>
          <p:cNvPr id="5" name="Title 4">
            <a:extLst>
              <a:ext uri="{FF2B5EF4-FFF2-40B4-BE49-F238E27FC236}">
                <a16:creationId xmlns:a16="http://schemas.microsoft.com/office/drawing/2014/main" id="{51C011EF-EDD4-7D06-E44B-AC6AA49B5123}"/>
              </a:ext>
            </a:extLst>
          </p:cNvPr>
          <p:cNvSpPr>
            <a:spLocks noGrp="1"/>
          </p:cNvSpPr>
          <p:nvPr>
            <p:ph type="title" idx="3"/>
          </p:nvPr>
        </p:nvSpPr>
        <p:spPr>
          <a:xfrm>
            <a:off x="834157" y="1900662"/>
            <a:ext cx="1117200" cy="505500"/>
          </a:xfrm>
        </p:spPr>
        <p:txBody>
          <a:bodyPr/>
          <a:lstStyle/>
          <a:p>
            <a:r>
              <a:rPr lang="en-US" dirty="0"/>
              <a:t>70% </a:t>
            </a:r>
            <a:br>
              <a:rPr lang="en-US" dirty="0"/>
            </a:br>
            <a:endParaRPr lang="en-US" dirty="0"/>
          </a:p>
        </p:txBody>
      </p:sp>
      <p:sp>
        <p:nvSpPr>
          <p:cNvPr id="6" name="Subtitle 5">
            <a:extLst>
              <a:ext uri="{FF2B5EF4-FFF2-40B4-BE49-F238E27FC236}">
                <a16:creationId xmlns:a16="http://schemas.microsoft.com/office/drawing/2014/main" id="{30A6EF0E-407D-89F9-4D21-308A74E869B4}"/>
              </a:ext>
            </a:extLst>
          </p:cNvPr>
          <p:cNvSpPr>
            <a:spLocks noGrp="1"/>
          </p:cNvSpPr>
          <p:nvPr>
            <p:ph type="subTitle" idx="4"/>
          </p:nvPr>
        </p:nvSpPr>
        <p:spPr>
          <a:xfrm>
            <a:off x="4619804" y="3280992"/>
            <a:ext cx="2172900" cy="648304"/>
          </a:xfrm>
        </p:spPr>
        <p:txBody>
          <a:bodyPr/>
          <a:lstStyle/>
          <a:p>
            <a:pPr marL="0" lvl="0" indent="0" algn="ctr" rtl="0">
              <a:spcBef>
                <a:spcPts val="0"/>
              </a:spcBef>
              <a:spcAft>
                <a:spcPts val="0"/>
              </a:spcAft>
              <a:buNone/>
            </a:pPr>
            <a:r>
              <a:rPr lang="en-US" dirty="0">
                <a:latin typeface="+mn-lt"/>
              </a:rPr>
              <a:t>Measures number of correct predictions</a:t>
            </a:r>
          </a:p>
        </p:txBody>
      </p:sp>
      <p:sp>
        <p:nvSpPr>
          <p:cNvPr id="7" name="Subtitle 6">
            <a:extLst>
              <a:ext uri="{FF2B5EF4-FFF2-40B4-BE49-F238E27FC236}">
                <a16:creationId xmlns:a16="http://schemas.microsoft.com/office/drawing/2014/main" id="{44EB1772-8A49-9026-E130-6F0273BE7BD9}"/>
              </a:ext>
            </a:extLst>
          </p:cNvPr>
          <p:cNvSpPr>
            <a:spLocks noGrp="1"/>
          </p:cNvSpPr>
          <p:nvPr>
            <p:ph type="subTitle" idx="5"/>
          </p:nvPr>
        </p:nvSpPr>
        <p:spPr>
          <a:xfrm>
            <a:off x="4469266" y="2869899"/>
            <a:ext cx="2473977" cy="456627"/>
          </a:xfrm>
        </p:spPr>
        <p:txBody>
          <a:bodyPr/>
          <a:lstStyle/>
          <a:p>
            <a:r>
              <a:rPr lang="en-US" sz="1600" dirty="0">
                <a:solidFill>
                  <a:schemeClr val="accent1"/>
                </a:solidFill>
                <a:latin typeface="+mn-lt"/>
              </a:rPr>
              <a:t>Logistic Accuracy</a:t>
            </a:r>
          </a:p>
        </p:txBody>
      </p:sp>
      <p:sp>
        <p:nvSpPr>
          <p:cNvPr id="8" name="Title 7">
            <a:extLst>
              <a:ext uri="{FF2B5EF4-FFF2-40B4-BE49-F238E27FC236}">
                <a16:creationId xmlns:a16="http://schemas.microsoft.com/office/drawing/2014/main" id="{D9F37CB4-17D5-630E-02B0-F24E0703B54F}"/>
              </a:ext>
            </a:extLst>
          </p:cNvPr>
          <p:cNvSpPr>
            <a:spLocks noGrp="1"/>
          </p:cNvSpPr>
          <p:nvPr>
            <p:ph type="title" idx="6"/>
          </p:nvPr>
        </p:nvSpPr>
        <p:spPr>
          <a:xfrm>
            <a:off x="4993036" y="1656762"/>
            <a:ext cx="1117200" cy="505500"/>
          </a:xfrm>
        </p:spPr>
        <p:txBody>
          <a:bodyPr/>
          <a:lstStyle/>
          <a:p>
            <a:r>
              <a:rPr lang="en-US" dirty="0"/>
              <a:t>58%</a:t>
            </a:r>
          </a:p>
        </p:txBody>
      </p:sp>
      <p:sp>
        <p:nvSpPr>
          <p:cNvPr id="9" name="Subtitle 8">
            <a:extLst>
              <a:ext uri="{FF2B5EF4-FFF2-40B4-BE49-F238E27FC236}">
                <a16:creationId xmlns:a16="http://schemas.microsoft.com/office/drawing/2014/main" id="{21DC2562-756D-5C96-4912-B46C5B7C4B8F}"/>
              </a:ext>
            </a:extLst>
          </p:cNvPr>
          <p:cNvSpPr>
            <a:spLocks noGrp="1"/>
          </p:cNvSpPr>
          <p:nvPr>
            <p:ph type="subTitle" idx="7"/>
          </p:nvPr>
        </p:nvSpPr>
        <p:spPr>
          <a:xfrm>
            <a:off x="2399100" y="1870690"/>
            <a:ext cx="2172900" cy="881700"/>
          </a:xfrm>
        </p:spPr>
        <p:txBody>
          <a:bodyPr/>
          <a:lstStyle/>
          <a:p>
            <a:r>
              <a:rPr lang="en-US" dirty="0">
                <a:latin typeface="+mn-lt"/>
              </a:rPr>
              <a:t>Positive Predictive</a:t>
            </a:r>
          </a:p>
          <a:p>
            <a:r>
              <a:rPr lang="en-US" dirty="0">
                <a:latin typeface="+mn-lt"/>
              </a:rPr>
              <a:t>Value</a:t>
            </a:r>
          </a:p>
          <a:p>
            <a:endParaRPr lang="en-US" dirty="0"/>
          </a:p>
        </p:txBody>
      </p:sp>
      <p:sp>
        <p:nvSpPr>
          <p:cNvPr id="10" name="Subtitle 9">
            <a:extLst>
              <a:ext uri="{FF2B5EF4-FFF2-40B4-BE49-F238E27FC236}">
                <a16:creationId xmlns:a16="http://schemas.microsoft.com/office/drawing/2014/main" id="{1C7D196B-8DF7-8B63-7750-70D76F718348}"/>
              </a:ext>
            </a:extLst>
          </p:cNvPr>
          <p:cNvSpPr>
            <a:spLocks noGrp="1"/>
          </p:cNvSpPr>
          <p:nvPr>
            <p:ph type="subTitle" idx="8"/>
          </p:nvPr>
        </p:nvSpPr>
        <p:spPr>
          <a:xfrm>
            <a:off x="2392023" y="1448358"/>
            <a:ext cx="2172900" cy="479100"/>
          </a:xfrm>
        </p:spPr>
        <p:txBody>
          <a:bodyPr/>
          <a:lstStyle/>
          <a:p>
            <a:r>
              <a:rPr lang="en-US" sz="1600" dirty="0">
                <a:solidFill>
                  <a:schemeClr val="accent1"/>
                </a:solidFill>
                <a:latin typeface="+mn-lt"/>
              </a:rPr>
              <a:t>KNN Precision</a:t>
            </a:r>
          </a:p>
        </p:txBody>
      </p:sp>
      <p:sp>
        <p:nvSpPr>
          <p:cNvPr id="11" name="Title 10">
            <a:extLst>
              <a:ext uri="{FF2B5EF4-FFF2-40B4-BE49-F238E27FC236}">
                <a16:creationId xmlns:a16="http://schemas.microsoft.com/office/drawing/2014/main" id="{0B13C5C1-134E-DCBE-BF5A-2A4A41538C0D}"/>
              </a:ext>
            </a:extLst>
          </p:cNvPr>
          <p:cNvSpPr>
            <a:spLocks noGrp="1"/>
          </p:cNvSpPr>
          <p:nvPr>
            <p:ph type="title" idx="9"/>
          </p:nvPr>
        </p:nvSpPr>
        <p:spPr>
          <a:xfrm>
            <a:off x="2926950" y="3245489"/>
            <a:ext cx="1117200" cy="505500"/>
          </a:xfrm>
        </p:spPr>
        <p:txBody>
          <a:bodyPr/>
          <a:lstStyle/>
          <a:p>
            <a:r>
              <a:rPr lang="en-US" dirty="0"/>
              <a:t>66%</a:t>
            </a:r>
          </a:p>
        </p:txBody>
      </p:sp>
      <p:sp>
        <p:nvSpPr>
          <p:cNvPr id="12" name="Google Shape;629;p62">
            <a:extLst>
              <a:ext uri="{FF2B5EF4-FFF2-40B4-BE49-F238E27FC236}">
                <a16:creationId xmlns:a16="http://schemas.microsoft.com/office/drawing/2014/main" id="{EA4EAA5F-76BB-EE6A-08C5-46A7F2EF8FD8}"/>
              </a:ext>
            </a:extLst>
          </p:cNvPr>
          <p:cNvSpPr/>
          <p:nvPr/>
        </p:nvSpPr>
        <p:spPr>
          <a:xfrm>
            <a:off x="700650" y="1380305"/>
            <a:ext cx="1224000" cy="1224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13" name="Google Shape;631;p62">
            <a:extLst>
              <a:ext uri="{FF2B5EF4-FFF2-40B4-BE49-F238E27FC236}">
                <a16:creationId xmlns:a16="http://schemas.microsoft.com/office/drawing/2014/main" id="{B230C876-4A2B-8B57-5880-2E29823581ED}"/>
              </a:ext>
            </a:extLst>
          </p:cNvPr>
          <p:cNvSpPr/>
          <p:nvPr/>
        </p:nvSpPr>
        <p:spPr>
          <a:xfrm flipH="1">
            <a:off x="580364" y="1276135"/>
            <a:ext cx="1397700" cy="1397700"/>
          </a:xfrm>
          <a:prstGeom prst="blockArc">
            <a:avLst>
              <a:gd name="adj1" fmla="val 1022068"/>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7" name="Google Shape;629;p62">
            <a:extLst>
              <a:ext uri="{FF2B5EF4-FFF2-40B4-BE49-F238E27FC236}">
                <a16:creationId xmlns:a16="http://schemas.microsoft.com/office/drawing/2014/main" id="{389CBF30-1126-6A5C-5B77-8EB998CACEAE}"/>
              </a:ext>
            </a:extLst>
          </p:cNvPr>
          <p:cNvSpPr/>
          <p:nvPr/>
        </p:nvSpPr>
        <p:spPr>
          <a:xfrm>
            <a:off x="2866473" y="2905178"/>
            <a:ext cx="1224000" cy="1224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16" name="Google Shape;631;p62">
            <a:extLst>
              <a:ext uri="{FF2B5EF4-FFF2-40B4-BE49-F238E27FC236}">
                <a16:creationId xmlns:a16="http://schemas.microsoft.com/office/drawing/2014/main" id="{9D1C9032-B3D8-3781-9326-C0C20269574F}"/>
              </a:ext>
            </a:extLst>
          </p:cNvPr>
          <p:cNvSpPr/>
          <p:nvPr/>
        </p:nvSpPr>
        <p:spPr>
          <a:xfrm flipH="1">
            <a:off x="2805947" y="2818328"/>
            <a:ext cx="1397700" cy="1397700"/>
          </a:xfrm>
          <a:prstGeom prst="blockArc">
            <a:avLst>
              <a:gd name="adj1" fmla="val 2295162"/>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0" name="Google Shape;629;p62">
            <a:extLst>
              <a:ext uri="{FF2B5EF4-FFF2-40B4-BE49-F238E27FC236}">
                <a16:creationId xmlns:a16="http://schemas.microsoft.com/office/drawing/2014/main" id="{08A81157-DA47-0C16-A43E-095546DC45E3}"/>
              </a:ext>
            </a:extLst>
          </p:cNvPr>
          <p:cNvSpPr/>
          <p:nvPr/>
        </p:nvSpPr>
        <p:spPr>
          <a:xfrm>
            <a:off x="4993036" y="1249629"/>
            <a:ext cx="1224000" cy="1224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21" name="Title 10">
            <a:extLst>
              <a:ext uri="{FF2B5EF4-FFF2-40B4-BE49-F238E27FC236}">
                <a16:creationId xmlns:a16="http://schemas.microsoft.com/office/drawing/2014/main" id="{1B7B9A59-2F93-F470-5B5D-53F28AA3286D}"/>
              </a:ext>
            </a:extLst>
          </p:cNvPr>
          <p:cNvSpPr txBox="1">
            <a:spLocks/>
          </p:cNvSpPr>
          <p:nvPr/>
        </p:nvSpPr>
        <p:spPr>
          <a:xfrm>
            <a:off x="7421736" y="3244685"/>
            <a:ext cx="1117200" cy="50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1pPr>
            <a:lvl2pPr marR="0" lvl="1"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2pPr>
            <a:lvl3pPr marR="0" lvl="2"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3pPr>
            <a:lvl4pPr marR="0" lvl="3"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4pPr>
            <a:lvl5pPr marR="0" lvl="4"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5pPr>
            <a:lvl6pPr marR="0" lvl="5"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6pPr>
            <a:lvl7pPr marR="0" lvl="6"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7pPr>
            <a:lvl8pPr marR="0" lvl="7"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8pPr>
            <a:lvl9pPr marR="0" lvl="8"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9pPr>
          </a:lstStyle>
          <a:p>
            <a:r>
              <a:rPr lang="en-US" dirty="0"/>
              <a:t>51%</a:t>
            </a:r>
          </a:p>
        </p:txBody>
      </p:sp>
      <p:sp>
        <p:nvSpPr>
          <p:cNvPr id="22" name="Google Shape;629;p62">
            <a:extLst>
              <a:ext uri="{FF2B5EF4-FFF2-40B4-BE49-F238E27FC236}">
                <a16:creationId xmlns:a16="http://schemas.microsoft.com/office/drawing/2014/main" id="{2B6EB8CD-D537-7999-40A6-ADDC675EF3AE}"/>
              </a:ext>
            </a:extLst>
          </p:cNvPr>
          <p:cNvSpPr/>
          <p:nvPr/>
        </p:nvSpPr>
        <p:spPr>
          <a:xfrm>
            <a:off x="7386967" y="2905178"/>
            <a:ext cx="1224000" cy="1224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23" name="Google Shape;631;p62">
            <a:extLst>
              <a:ext uri="{FF2B5EF4-FFF2-40B4-BE49-F238E27FC236}">
                <a16:creationId xmlns:a16="http://schemas.microsoft.com/office/drawing/2014/main" id="{44FE24C4-2332-6BF4-7EBA-3A3A25DDBFEC}"/>
              </a:ext>
            </a:extLst>
          </p:cNvPr>
          <p:cNvSpPr/>
          <p:nvPr/>
        </p:nvSpPr>
        <p:spPr>
          <a:xfrm flipH="1">
            <a:off x="7300117" y="2820960"/>
            <a:ext cx="1397700" cy="1397700"/>
          </a:xfrm>
          <a:prstGeom prst="blockArc">
            <a:avLst>
              <a:gd name="adj1" fmla="val 527647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19" name="Google Shape;631;p62">
            <a:extLst>
              <a:ext uri="{FF2B5EF4-FFF2-40B4-BE49-F238E27FC236}">
                <a16:creationId xmlns:a16="http://schemas.microsoft.com/office/drawing/2014/main" id="{6BC7DD03-AD01-5424-8673-85AF50A7882F}"/>
              </a:ext>
            </a:extLst>
          </p:cNvPr>
          <p:cNvSpPr/>
          <p:nvPr/>
        </p:nvSpPr>
        <p:spPr>
          <a:xfrm flipH="1">
            <a:off x="4885669" y="1171840"/>
            <a:ext cx="1397700" cy="1397700"/>
          </a:xfrm>
          <a:prstGeom prst="blockArc">
            <a:avLst>
              <a:gd name="adj1" fmla="val 4905227"/>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4" name="Subtitle 6">
            <a:extLst>
              <a:ext uri="{FF2B5EF4-FFF2-40B4-BE49-F238E27FC236}">
                <a16:creationId xmlns:a16="http://schemas.microsoft.com/office/drawing/2014/main" id="{8E8AA7C0-5F16-91DF-759B-56EF9560E563}"/>
              </a:ext>
            </a:extLst>
          </p:cNvPr>
          <p:cNvSpPr txBox="1">
            <a:spLocks/>
          </p:cNvSpPr>
          <p:nvPr/>
        </p:nvSpPr>
        <p:spPr>
          <a:xfrm>
            <a:off x="6324403" y="1457158"/>
            <a:ext cx="2473977" cy="45662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600" dirty="0">
                <a:solidFill>
                  <a:schemeClr val="accent1"/>
                </a:solidFill>
                <a:latin typeface="+mn-lt"/>
              </a:rPr>
              <a:t>Logistic Precision</a:t>
            </a:r>
          </a:p>
        </p:txBody>
      </p:sp>
      <p:sp>
        <p:nvSpPr>
          <p:cNvPr id="25" name="Subtitle 5">
            <a:extLst>
              <a:ext uri="{FF2B5EF4-FFF2-40B4-BE49-F238E27FC236}">
                <a16:creationId xmlns:a16="http://schemas.microsoft.com/office/drawing/2014/main" id="{0AD2F54E-B43B-7DF5-4718-6CB2097C0553}"/>
              </a:ext>
            </a:extLst>
          </p:cNvPr>
          <p:cNvSpPr txBox="1">
            <a:spLocks/>
          </p:cNvSpPr>
          <p:nvPr/>
        </p:nvSpPr>
        <p:spPr>
          <a:xfrm>
            <a:off x="6524917" y="1868772"/>
            <a:ext cx="2172900" cy="881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9pPr>
          </a:lstStyle>
          <a:p>
            <a:r>
              <a:rPr lang="en-US" b="1" dirty="0"/>
              <a:t> </a:t>
            </a:r>
            <a:r>
              <a:rPr lang="en-US" dirty="0">
                <a:latin typeface="+mn-lt"/>
              </a:rPr>
              <a:t>Positive Predictive</a:t>
            </a:r>
          </a:p>
          <a:p>
            <a:r>
              <a:rPr lang="en-US" dirty="0">
                <a:latin typeface="+mn-lt"/>
              </a:rPr>
              <a:t>Value</a:t>
            </a:r>
          </a:p>
          <a:p>
            <a:endParaRPr lang="en-US" b="1" dirty="0"/>
          </a:p>
        </p:txBody>
      </p:sp>
      <p:cxnSp>
        <p:nvCxnSpPr>
          <p:cNvPr id="29" name="Straight Arrow Connector 28">
            <a:extLst>
              <a:ext uri="{FF2B5EF4-FFF2-40B4-BE49-F238E27FC236}">
                <a16:creationId xmlns:a16="http://schemas.microsoft.com/office/drawing/2014/main" id="{F314477C-6DD8-54C4-3266-BA7C6A76DBDA}"/>
              </a:ext>
            </a:extLst>
          </p:cNvPr>
          <p:cNvCxnSpPr>
            <a:cxnSpLocks/>
            <a:endCxn id="11" idx="0"/>
          </p:cNvCxnSpPr>
          <p:nvPr/>
        </p:nvCxnSpPr>
        <p:spPr>
          <a:xfrm>
            <a:off x="3478473" y="2473629"/>
            <a:ext cx="7077" cy="771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4D877218-8C7D-16BB-A62B-A38C8E636A27}"/>
              </a:ext>
            </a:extLst>
          </p:cNvPr>
          <p:cNvCxnSpPr>
            <a:cxnSpLocks/>
          </p:cNvCxnSpPr>
          <p:nvPr/>
        </p:nvCxnSpPr>
        <p:spPr>
          <a:xfrm>
            <a:off x="7825683" y="2459241"/>
            <a:ext cx="7077" cy="771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C8D9E51-AB46-5AEE-42B4-8CF1EC826B2D}"/>
              </a:ext>
            </a:extLst>
          </p:cNvPr>
          <p:cNvCxnSpPr>
            <a:cxnSpLocks/>
          </p:cNvCxnSpPr>
          <p:nvPr/>
        </p:nvCxnSpPr>
        <p:spPr>
          <a:xfrm flipV="1">
            <a:off x="5693830" y="2096078"/>
            <a:ext cx="0" cy="862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E5ED1F2-FD1F-ADC0-C3FA-C4098826EF66}"/>
              </a:ext>
            </a:extLst>
          </p:cNvPr>
          <p:cNvCxnSpPr>
            <a:cxnSpLocks/>
          </p:cNvCxnSpPr>
          <p:nvPr/>
        </p:nvCxnSpPr>
        <p:spPr>
          <a:xfrm flipH="1" flipV="1">
            <a:off x="1312650" y="2222895"/>
            <a:ext cx="15049" cy="66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46E71BCD-E130-FAA2-39FC-197740DAFCF6}"/>
              </a:ext>
            </a:extLst>
          </p:cNvPr>
          <p:cNvSpPr txBox="1"/>
          <p:nvPr/>
        </p:nvSpPr>
        <p:spPr>
          <a:xfrm>
            <a:off x="2524007" y="4384757"/>
            <a:ext cx="3759362" cy="307777"/>
          </a:xfrm>
          <a:prstGeom prst="rect">
            <a:avLst/>
          </a:prstGeom>
          <a:noFill/>
        </p:spPr>
        <p:txBody>
          <a:bodyPr wrap="none" rtlCol="0">
            <a:spAutoFit/>
          </a:bodyPr>
          <a:lstStyle/>
          <a:p>
            <a:r>
              <a:rPr lang="en-US" dirty="0">
                <a:solidFill>
                  <a:schemeClr val="accent1"/>
                </a:solidFill>
              </a:rPr>
              <a:t>KNN Scores Higher than Logistic Regression</a:t>
            </a:r>
          </a:p>
        </p:txBody>
      </p:sp>
      <p:pic>
        <p:nvPicPr>
          <p:cNvPr id="61" name="Audio 60">
            <a:extLst>
              <a:ext uri="{FF2B5EF4-FFF2-40B4-BE49-F238E27FC236}">
                <a16:creationId xmlns:a16="http://schemas.microsoft.com/office/drawing/2014/main" id="{B99DA714-69E9-D581-F4E3-F2ABBDBA0A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10966" y="4342252"/>
            <a:ext cx="412771" cy="412771"/>
          </a:xfrm>
          <a:prstGeom prst="rect">
            <a:avLst/>
          </a:prstGeom>
        </p:spPr>
      </p:pic>
    </p:spTree>
    <p:extLst>
      <p:ext uri="{BB962C8B-B14F-4D97-AF65-F5344CB8AC3E}">
        <p14:creationId xmlns:p14="http://schemas.microsoft.com/office/powerpoint/2010/main" val="3078828511"/>
      </p:ext>
    </p:extLst>
  </p:cSld>
  <p:clrMapOvr>
    <a:masterClrMapping/>
  </p:clrMapOvr>
  <mc:AlternateContent xmlns:mc="http://schemas.openxmlformats.org/markup-compatibility/2006" xmlns:p14="http://schemas.microsoft.com/office/powerpoint/2010/main">
    <mc:Choice Requires="p14">
      <p:transition spd="slow" p14:dur="2000" advTm="127181"/>
    </mc:Choice>
    <mc:Fallback xmlns="">
      <p:transition spd="slow" advTm="127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18F5FC8-62BE-8C84-4243-72C03BCFA40A}"/>
              </a:ext>
            </a:extLst>
          </p:cNvPr>
          <p:cNvSpPr>
            <a:spLocks noGrp="1"/>
          </p:cNvSpPr>
          <p:nvPr>
            <p:ph type="subTitle" idx="1"/>
          </p:nvPr>
        </p:nvSpPr>
        <p:spPr>
          <a:xfrm>
            <a:off x="502630" y="3699985"/>
            <a:ext cx="2422243" cy="587552"/>
          </a:xfrm>
        </p:spPr>
        <p:txBody>
          <a:bodyPr/>
          <a:lstStyle/>
          <a:p>
            <a:r>
              <a:rPr lang="en-US" dirty="0">
                <a:latin typeface="+mn-lt"/>
              </a:rPr>
              <a:t>Measures number of correct predictions</a:t>
            </a:r>
          </a:p>
        </p:txBody>
      </p:sp>
      <p:sp>
        <p:nvSpPr>
          <p:cNvPr id="3" name="Subtitle 2">
            <a:extLst>
              <a:ext uri="{FF2B5EF4-FFF2-40B4-BE49-F238E27FC236}">
                <a16:creationId xmlns:a16="http://schemas.microsoft.com/office/drawing/2014/main" id="{C514AD0F-2425-75C8-0425-B1BEE7F8A421}"/>
              </a:ext>
            </a:extLst>
          </p:cNvPr>
          <p:cNvSpPr>
            <a:spLocks noGrp="1"/>
          </p:cNvSpPr>
          <p:nvPr>
            <p:ph type="subTitle" idx="2"/>
          </p:nvPr>
        </p:nvSpPr>
        <p:spPr>
          <a:xfrm>
            <a:off x="569671" y="2791890"/>
            <a:ext cx="740042" cy="479100"/>
          </a:xfrm>
        </p:spPr>
        <p:txBody>
          <a:bodyPr/>
          <a:lstStyle/>
          <a:p>
            <a:r>
              <a:rPr lang="en-US" sz="1800" dirty="0">
                <a:latin typeface="+mn-lt"/>
              </a:rPr>
              <a:t>DL </a:t>
            </a:r>
          </a:p>
        </p:txBody>
      </p:sp>
      <p:sp>
        <p:nvSpPr>
          <p:cNvPr id="4" name="Title 3">
            <a:extLst>
              <a:ext uri="{FF2B5EF4-FFF2-40B4-BE49-F238E27FC236}">
                <a16:creationId xmlns:a16="http://schemas.microsoft.com/office/drawing/2014/main" id="{0BD2A321-314A-C6C6-1FDD-C52624B7CCCD}"/>
              </a:ext>
            </a:extLst>
          </p:cNvPr>
          <p:cNvSpPr>
            <a:spLocks noGrp="1"/>
          </p:cNvSpPr>
          <p:nvPr>
            <p:ph type="title"/>
          </p:nvPr>
        </p:nvSpPr>
        <p:spPr>
          <a:xfrm>
            <a:off x="722511" y="517718"/>
            <a:ext cx="7704000" cy="572700"/>
          </a:xfrm>
        </p:spPr>
        <p:txBody>
          <a:bodyPr/>
          <a:lstStyle/>
          <a:p>
            <a:pPr algn="ctr"/>
            <a:r>
              <a:rPr lang="en-US" sz="2800" b="0" i="0" u="none" dirty="0">
                <a:solidFill>
                  <a:schemeClr val="bg1"/>
                </a:solidFill>
                <a:effectLst/>
                <a:latin typeface="+mj-lt"/>
              </a:rPr>
              <a:t>Deep Learning (MLP) vs Naive Bayes</a:t>
            </a:r>
            <a:endParaRPr lang="en-US" sz="2800" dirty="0">
              <a:solidFill>
                <a:schemeClr val="bg1"/>
              </a:solidFill>
              <a:latin typeface="+mj-lt"/>
            </a:endParaRPr>
          </a:p>
        </p:txBody>
      </p:sp>
      <p:sp>
        <p:nvSpPr>
          <p:cNvPr id="5" name="Title 4">
            <a:extLst>
              <a:ext uri="{FF2B5EF4-FFF2-40B4-BE49-F238E27FC236}">
                <a16:creationId xmlns:a16="http://schemas.microsoft.com/office/drawing/2014/main" id="{51C011EF-EDD4-7D06-E44B-AC6AA49B5123}"/>
              </a:ext>
            </a:extLst>
          </p:cNvPr>
          <p:cNvSpPr>
            <a:spLocks noGrp="1"/>
          </p:cNvSpPr>
          <p:nvPr>
            <p:ph type="title" idx="3"/>
          </p:nvPr>
        </p:nvSpPr>
        <p:spPr>
          <a:xfrm>
            <a:off x="462784" y="1733136"/>
            <a:ext cx="1117200" cy="505500"/>
          </a:xfrm>
        </p:spPr>
        <p:txBody>
          <a:bodyPr/>
          <a:lstStyle/>
          <a:p>
            <a:r>
              <a:rPr lang="en-US" dirty="0">
                <a:latin typeface="+mn-lt"/>
              </a:rPr>
              <a:t>67% </a:t>
            </a:r>
          </a:p>
        </p:txBody>
      </p:sp>
      <p:sp>
        <p:nvSpPr>
          <p:cNvPr id="12" name="Google Shape;629;p62">
            <a:extLst>
              <a:ext uri="{FF2B5EF4-FFF2-40B4-BE49-F238E27FC236}">
                <a16:creationId xmlns:a16="http://schemas.microsoft.com/office/drawing/2014/main" id="{EA4EAA5F-76BB-EE6A-08C5-46A7F2EF8FD8}"/>
              </a:ext>
            </a:extLst>
          </p:cNvPr>
          <p:cNvSpPr/>
          <p:nvPr/>
        </p:nvSpPr>
        <p:spPr>
          <a:xfrm>
            <a:off x="462784" y="1515614"/>
            <a:ext cx="1026119" cy="96719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13" name="Google Shape;631;p62">
            <a:extLst>
              <a:ext uri="{FF2B5EF4-FFF2-40B4-BE49-F238E27FC236}">
                <a16:creationId xmlns:a16="http://schemas.microsoft.com/office/drawing/2014/main" id="{B230C876-4A2B-8B57-5880-2E29823581ED}"/>
              </a:ext>
            </a:extLst>
          </p:cNvPr>
          <p:cNvSpPr/>
          <p:nvPr/>
        </p:nvSpPr>
        <p:spPr>
          <a:xfrm flipH="1">
            <a:off x="342498" y="1411444"/>
            <a:ext cx="1266691" cy="1183106"/>
          </a:xfrm>
          <a:prstGeom prst="blockArc">
            <a:avLst>
              <a:gd name="adj1" fmla="val 2676471"/>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35" name="Straight Arrow Connector 34">
            <a:extLst>
              <a:ext uri="{FF2B5EF4-FFF2-40B4-BE49-F238E27FC236}">
                <a16:creationId xmlns:a16="http://schemas.microsoft.com/office/drawing/2014/main" id="{DE5ED1F2-FD1F-ADC0-C3FA-C4098826EF66}"/>
              </a:ext>
            </a:extLst>
          </p:cNvPr>
          <p:cNvCxnSpPr>
            <a:cxnSpLocks/>
          </p:cNvCxnSpPr>
          <p:nvPr/>
        </p:nvCxnSpPr>
        <p:spPr>
          <a:xfrm flipH="1" flipV="1">
            <a:off x="991867" y="2238030"/>
            <a:ext cx="15049" cy="66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46E71BCD-E130-FAA2-39FC-197740DAFCF6}"/>
              </a:ext>
            </a:extLst>
          </p:cNvPr>
          <p:cNvSpPr txBox="1"/>
          <p:nvPr/>
        </p:nvSpPr>
        <p:spPr>
          <a:xfrm>
            <a:off x="3003757" y="4392350"/>
            <a:ext cx="3062057" cy="307777"/>
          </a:xfrm>
          <a:prstGeom prst="rect">
            <a:avLst/>
          </a:prstGeom>
          <a:noFill/>
        </p:spPr>
        <p:txBody>
          <a:bodyPr wrap="none" rtlCol="0">
            <a:spAutoFit/>
          </a:bodyPr>
          <a:lstStyle/>
          <a:p>
            <a:r>
              <a:rPr lang="en-US" dirty="0">
                <a:solidFill>
                  <a:schemeClr val="accent1"/>
                </a:solidFill>
              </a:rPr>
              <a:t>DL Scores Higher than Naïve Bayes</a:t>
            </a:r>
          </a:p>
        </p:txBody>
      </p:sp>
      <p:sp>
        <p:nvSpPr>
          <p:cNvPr id="28" name="Subtitle 2">
            <a:extLst>
              <a:ext uri="{FF2B5EF4-FFF2-40B4-BE49-F238E27FC236}">
                <a16:creationId xmlns:a16="http://schemas.microsoft.com/office/drawing/2014/main" id="{AE91CD84-4620-DC7F-8D7A-C13D66B602FA}"/>
              </a:ext>
            </a:extLst>
          </p:cNvPr>
          <p:cNvSpPr txBox="1">
            <a:spLocks/>
          </p:cNvSpPr>
          <p:nvPr/>
        </p:nvSpPr>
        <p:spPr>
          <a:xfrm>
            <a:off x="522739" y="3295861"/>
            <a:ext cx="2172900" cy="47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600" dirty="0">
                <a:solidFill>
                  <a:schemeClr val="accent1"/>
                </a:solidFill>
                <a:latin typeface="+mn-lt"/>
              </a:rPr>
              <a:t>Accuracy</a:t>
            </a:r>
          </a:p>
        </p:txBody>
      </p:sp>
      <p:sp>
        <p:nvSpPr>
          <p:cNvPr id="42" name="Subtitle 2">
            <a:extLst>
              <a:ext uri="{FF2B5EF4-FFF2-40B4-BE49-F238E27FC236}">
                <a16:creationId xmlns:a16="http://schemas.microsoft.com/office/drawing/2014/main" id="{1390D611-B074-7C5A-C224-A5F76CBF3E07}"/>
              </a:ext>
            </a:extLst>
          </p:cNvPr>
          <p:cNvSpPr txBox="1">
            <a:spLocks/>
          </p:cNvSpPr>
          <p:nvPr/>
        </p:nvSpPr>
        <p:spPr>
          <a:xfrm>
            <a:off x="1896867" y="2792898"/>
            <a:ext cx="740042" cy="47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latin typeface="+mn-lt"/>
              </a:rPr>
              <a:t>NB </a:t>
            </a:r>
          </a:p>
        </p:txBody>
      </p:sp>
      <p:sp>
        <p:nvSpPr>
          <p:cNvPr id="43" name="Title 4">
            <a:extLst>
              <a:ext uri="{FF2B5EF4-FFF2-40B4-BE49-F238E27FC236}">
                <a16:creationId xmlns:a16="http://schemas.microsoft.com/office/drawing/2014/main" id="{745D18FD-ABE3-25BD-AB60-99A69334236C}"/>
              </a:ext>
            </a:extLst>
          </p:cNvPr>
          <p:cNvSpPr txBox="1">
            <a:spLocks/>
          </p:cNvSpPr>
          <p:nvPr/>
        </p:nvSpPr>
        <p:spPr>
          <a:xfrm>
            <a:off x="1789980" y="1734144"/>
            <a:ext cx="1117200" cy="50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1pPr>
            <a:lvl2pPr marR="0" lvl="1"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2pPr>
            <a:lvl3pPr marR="0" lvl="2"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3pPr>
            <a:lvl4pPr marR="0" lvl="3"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4pPr>
            <a:lvl5pPr marR="0" lvl="4"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5pPr>
            <a:lvl6pPr marR="0" lvl="5"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6pPr>
            <a:lvl7pPr marR="0" lvl="6"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7pPr>
            <a:lvl8pPr marR="0" lvl="7"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8pPr>
            <a:lvl9pPr marR="0" lvl="8"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9pPr>
          </a:lstStyle>
          <a:p>
            <a:r>
              <a:rPr lang="en-US" dirty="0">
                <a:latin typeface="+mn-lt"/>
              </a:rPr>
              <a:t>60% </a:t>
            </a:r>
          </a:p>
        </p:txBody>
      </p:sp>
      <p:sp>
        <p:nvSpPr>
          <p:cNvPr id="44" name="Google Shape;629;p62">
            <a:extLst>
              <a:ext uri="{FF2B5EF4-FFF2-40B4-BE49-F238E27FC236}">
                <a16:creationId xmlns:a16="http://schemas.microsoft.com/office/drawing/2014/main" id="{22C63073-B895-52F1-AA8D-1B70A5A1FF55}"/>
              </a:ext>
            </a:extLst>
          </p:cNvPr>
          <p:cNvSpPr/>
          <p:nvPr/>
        </p:nvSpPr>
        <p:spPr>
          <a:xfrm>
            <a:off x="1789980" y="1516622"/>
            <a:ext cx="1026119" cy="96719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45" name="Google Shape;631;p62">
            <a:extLst>
              <a:ext uri="{FF2B5EF4-FFF2-40B4-BE49-F238E27FC236}">
                <a16:creationId xmlns:a16="http://schemas.microsoft.com/office/drawing/2014/main" id="{5C7909DF-4F34-4E6C-8ED5-764D29B8E082}"/>
              </a:ext>
            </a:extLst>
          </p:cNvPr>
          <p:cNvSpPr/>
          <p:nvPr/>
        </p:nvSpPr>
        <p:spPr>
          <a:xfrm flipH="1">
            <a:off x="1669694" y="1412452"/>
            <a:ext cx="1266691" cy="1183106"/>
          </a:xfrm>
          <a:prstGeom prst="blockArc">
            <a:avLst>
              <a:gd name="adj1" fmla="val 3764865"/>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46" name="Straight Arrow Connector 45">
            <a:extLst>
              <a:ext uri="{FF2B5EF4-FFF2-40B4-BE49-F238E27FC236}">
                <a16:creationId xmlns:a16="http://schemas.microsoft.com/office/drawing/2014/main" id="{84010732-5F9B-B2D7-23C4-E650207CC715}"/>
              </a:ext>
            </a:extLst>
          </p:cNvPr>
          <p:cNvCxnSpPr>
            <a:cxnSpLocks/>
          </p:cNvCxnSpPr>
          <p:nvPr/>
        </p:nvCxnSpPr>
        <p:spPr>
          <a:xfrm flipH="1" flipV="1">
            <a:off x="2319063" y="2239038"/>
            <a:ext cx="15049" cy="66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Subtitle 1">
            <a:extLst>
              <a:ext uri="{FF2B5EF4-FFF2-40B4-BE49-F238E27FC236}">
                <a16:creationId xmlns:a16="http://schemas.microsoft.com/office/drawing/2014/main" id="{22269357-EA8D-E63F-7655-4CE93B75BF4D}"/>
              </a:ext>
            </a:extLst>
          </p:cNvPr>
          <p:cNvSpPr txBox="1">
            <a:spLocks/>
          </p:cNvSpPr>
          <p:nvPr/>
        </p:nvSpPr>
        <p:spPr>
          <a:xfrm>
            <a:off x="6292232" y="3707046"/>
            <a:ext cx="2422243" cy="58755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9pPr>
          </a:lstStyle>
          <a:p>
            <a:pPr marL="0" lvl="0" indent="0" algn="ctr" rtl="0">
              <a:spcBef>
                <a:spcPts val="0"/>
              </a:spcBef>
              <a:spcAft>
                <a:spcPts val="0"/>
              </a:spcAft>
              <a:buNone/>
            </a:pPr>
            <a:r>
              <a:rPr lang="en-US" b="0" i="0" dirty="0">
                <a:solidFill>
                  <a:srgbClr val="0D0D0D"/>
                </a:solidFill>
                <a:effectLst/>
                <a:highlight>
                  <a:srgbClr val="FFFFFF"/>
                </a:highlight>
                <a:latin typeface="+mn-lt"/>
              </a:rPr>
              <a:t>Distinguishing classes in binary classification</a:t>
            </a:r>
            <a:endParaRPr lang="en-US" dirty="0">
              <a:latin typeface="+mn-lt"/>
            </a:endParaRPr>
          </a:p>
        </p:txBody>
      </p:sp>
      <p:sp>
        <p:nvSpPr>
          <p:cNvPr id="48" name="Subtitle 2">
            <a:extLst>
              <a:ext uri="{FF2B5EF4-FFF2-40B4-BE49-F238E27FC236}">
                <a16:creationId xmlns:a16="http://schemas.microsoft.com/office/drawing/2014/main" id="{0DC9B16A-8252-503E-87A8-6FE61EE21077}"/>
              </a:ext>
            </a:extLst>
          </p:cNvPr>
          <p:cNvSpPr txBox="1">
            <a:spLocks/>
          </p:cNvSpPr>
          <p:nvPr/>
        </p:nvSpPr>
        <p:spPr>
          <a:xfrm>
            <a:off x="6359273" y="2798951"/>
            <a:ext cx="740042" cy="47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a:latin typeface="+mn-lt"/>
              </a:rPr>
              <a:t>DL </a:t>
            </a:r>
            <a:endParaRPr lang="en-US" sz="1800" dirty="0">
              <a:latin typeface="+mn-lt"/>
            </a:endParaRPr>
          </a:p>
        </p:txBody>
      </p:sp>
      <p:sp>
        <p:nvSpPr>
          <p:cNvPr id="49" name="Title 4">
            <a:extLst>
              <a:ext uri="{FF2B5EF4-FFF2-40B4-BE49-F238E27FC236}">
                <a16:creationId xmlns:a16="http://schemas.microsoft.com/office/drawing/2014/main" id="{6A1E2C8E-FC1D-289A-A561-CD46BFA0A4EF}"/>
              </a:ext>
            </a:extLst>
          </p:cNvPr>
          <p:cNvSpPr txBox="1">
            <a:spLocks/>
          </p:cNvSpPr>
          <p:nvPr/>
        </p:nvSpPr>
        <p:spPr>
          <a:xfrm>
            <a:off x="6252386" y="1740197"/>
            <a:ext cx="1117200" cy="50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1pPr>
            <a:lvl2pPr marR="0" lvl="1"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2pPr>
            <a:lvl3pPr marR="0" lvl="2"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3pPr>
            <a:lvl4pPr marR="0" lvl="3"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4pPr>
            <a:lvl5pPr marR="0" lvl="4"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5pPr>
            <a:lvl6pPr marR="0" lvl="5"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6pPr>
            <a:lvl7pPr marR="0" lvl="6"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7pPr>
            <a:lvl8pPr marR="0" lvl="7"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8pPr>
            <a:lvl9pPr marR="0" lvl="8"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9pPr>
          </a:lstStyle>
          <a:p>
            <a:r>
              <a:rPr lang="en-US" dirty="0">
                <a:latin typeface="+mn-lt"/>
              </a:rPr>
              <a:t>50% </a:t>
            </a:r>
          </a:p>
        </p:txBody>
      </p:sp>
      <p:sp>
        <p:nvSpPr>
          <p:cNvPr id="50" name="Google Shape;629;p62">
            <a:extLst>
              <a:ext uri="{FF2B5EF4-FFF2-40B4-BE49-F238E27FC236}">
                <a16:creationId xmlns:a16="http://schemas.microsoft.com/office/drawing/2014/main" id="{1DFD5020-DEF0-456E-84D4-49B9CB8B9DF7}"/>
              </a:ext>
            </a:extLst>
          </p:cNvPr>
          <p:cNvSpPr/>
          <p:nvPr/>
        </p:nvSpPr>
        <p:spPr>
          <a:xfrm>
            <a:off x="6252386" y="1522675"/>
            <a:ext cx="1026119" cy="96719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51" name="Google Shape;631;p62">
            <a:extLst>
              <a:ext uri="{FF2B5EF4-FFF2-40B4-BE49-F238E27FC236}">
                <a16:creationId xmlns:a16="http://schemas.microsoft.com/office/drawing/2014/main" id="{082B7AF4-F19C-CE6B-9145-82A68B023D02}"/>
              </a:ext>
            </a:extLst>
          </p:cNvPr>
          <p:cNvSpPr/>
          <p:nvPr/>
        </p:nvSpPr>
        <p:spPr>
          <a:xfrm flipH="1">
            <a:off x="6132100" y="1418505"/>
            <a:ext cx="1266691" cy="1183106"/>
          </a:xfrm>
          <a:prstGeom prst="blockArc">
            <a:avLst>
              <a:gd name="adj1" fmla="val 5527432"/>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52" name="Straight Arrow Connector 51">
            <a:extLst>
              <a:ext uri="{FF2B5EF4-FFF2-40B4-BE49-F238E27FC236}">
                <a16:creationId xmlns:a16="http://schemas.microsoft.com/office/drawing/2014/main" id="{30C37F09-5EFF-2962-D216-22A1ABC00552}"/>
              </a:ext>
            </a:extLst>
          </p:cNvPr>
          <p:cNvCxnSpPr>
            <a:cxnSpLocks/>
          </p:cNvCxnSpPr>
          <p:nvPr/>
        </p:nvCxnSpPr>
        <p:spPr>
          <a:xfrm flipH="1" flipV="1">
            <a:off x="6781469" y="2245091"/>
            <a:ext cx="15049" cy="66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Subtitle 2">
            <a:extLst>
              <a:ext uri="{FF2B5EF4-FFF2-40B4-BE49-F238E27FC236}">
                <a16:creationId xmlns:a16="http://schemas.microsoft.com/office/drawing/2014/main" id="{19AB84C6-0F6E-EBD3-1225-E9EDB37A3197}"/>
              </a:ext>
            </a:extLst>
          </p:cNvPr>
          <p:cNvSpPr txBox="1">
            <a:spLocks/>
          </p:cNvSpPr>
          <p:nvPr/>
        </p:nvSpPr>
        <p:spPr>
          <a:xfrm>
            <a:off x="6312341" y="3302922"/>
            <a:ext cx="2172900" cy="47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600" dirty="0">
                <a:solidFill>
                  <a:schemeClr val="accent1"/>
                </a:solidFill>
                <a:latin typeface="+mn-lt"/>
              </a:rPr>
              <a:t>AUC-ROC</a:t>
            </a:r>
          </a:p>
        </p:txBody>
      </p:sp>
      <p:sp>
        <p:nvSpPr>
          <p:cNvPr id="54" name="Subtitle 2">
            <a:extLst>
              <a:ext uri="{FF2B5EF4-FFF2-40B4-BE49-F238E27FC236}">
                <a16:creationId xmlns:a16="http://schemas.microsoft.com/office/drawing/2014/main" id="{4975FDE0-0B86-18E7-D1D9-7B2DAF610986}"/>
              </a:ext>
            </a:extLst>
          </p:cNvPr>
          <p:cNvSpPr txBox="1">
            <a:spLocks/>
          </p:cNvSpPr>
          <p:nvPr/>
        </p:nvSpPr>
        <p:spPr>
          <a:xfrm>
            <a:off x="7686469" y="2799959"/>
            <a:ext cx="740042" cy="47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latin typeface="+mn-lt"/>
              </a:rPr>
              <a:t>NB </a:t>
            </a:r>
          </a:p>
        </p:txBody>
      </p:sp>
      <p:sp>
        <p:nvSpPr>
          <p:cNvPr id="55" name="Title 4">
            <a:extLst>
              <a:ext uri="{FF2B5EF4-FFF2-40B4-BE49-F238E27FC236}">
                <a16:creationId xmlns:a16="http://schemas.microsoft.com/office/drawing/2014/main" id="{80801291-305D-3469-D98E-B8639E14D861}"/>
              </a:ext>
            </a:extLst>
          </p:cNvPr>
          <p:cNvSpPr txBox="1">
            <a:spLocks/>
          </p:cNvSpPr>
          <p:nvPr/>
        </p:nvSpPr>
        <p:spPr>
          <a:xfrm>
            <a:off x="7579582" y="1741205"/>
            <a:ext cx="1117200" cy="50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1pPr>
            <a:lvl2pPr marR="0" lvl="1"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2pPr>
            <a:lvl3pPr marR="0" lvl="2"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3pPr>
            <a:lvl4pPr marR="0" lvl="3"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4pPr>
            <a:lvl5pPr marR="0" lvl="4"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5pPr>
            <a:lvl6pPr marR="0" lvl="5"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6pPr>
            <a:lvl7pPr marR="0" lvl="6"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7pPr>
            <a:lvl8pPr marR="0" lvl="7"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8pPr>
            <a:lvl9pPr marR="0" lvl="8"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9pPr>
          </a:lstStyle>
          <a:p>
            <a:r>
              <a:rPr lang="en-US" dirty="0">
                <a:latin typeface="+mn-lt"/>
              </a:rPr>
              <a:t>72% </a:t>
            </a:r>
          </a:p>
        </p:txBody>
      </p:sp>
      <p:sp>
        <p:nvSpPr>
          <p:cNvPr id="56" name="Google Shape;629;p62">
            <a:extLst>
              <a:ext uri="{FF2B5EF4-FFF2-40B4-BE49-F238E27FC236}">
                <a16:creationId xmlns:a16="http://schemas.microsoft.com/office/drawing/2014/main" id="{708311FA-B3D8-171B-A17A-0B57AFE60A82}"/>
              </a:ext>
            </a:extLst>
          </p:cNvPr>
          <p:cNvSpPr/>
          <p:nvPr/>
        </p:nvSpPr>
        <p:spPr>
          <a:xfrm>
            <a:off x="7579582" y="1523683"/>
            <a:ext cx="1026119" cy="96719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57" name="Google Shape;631;p62">
            <a:extLst>
              <a:ext uri="{FF2B5EF4-FFF2-40B4-BE49-F238E27FC236}">
                <a16:creationId xmlns:a16="http://schemas.microsoft.com/office/drawing/2014/main" id="{062B1A8B-5FA9-C343-29FD-DA1110829054}"/>
              </a:ext>
            </a:extLst>
          </p:cNvPr>
          <p:cNvSpPr/>
          <p:nvPr/>
        </p:nvSpPr>
        <p:spPr>
          <a:xfrm flipH="1">
            <a:off x="7459296" y="1419513"/>
            <a:ext cx="1266691" cy="1183106"/>
          </a:xfrm>
          <a:prstGeom prst="blockArc">
            <a:avLst>
              <a:gd name="adj1" fmla="val 377069"/>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58" name="Straight Arrow Connector 57">
            <a:extLst>
              <a:ext uri="{FF2B5EF4-FFF2-40B4-BE49-F238E27FC236}">
                <a16:creationId xmlns:a16="http://schemas.microsoft.com/office/drawing/2014/main" id="{45FD00D1-630E-D4CC-C15A-524E36C940CA}"/>
              </a:ext>
            </a:extLst>
          </p:cNvPr>
          <p:cNvCxnSpPr>
            <a:cxnSpLocks/>
          </p:cNvCxnSpPr>
          <p:nvPr/>
        </p:nvCxnSpPr>
        <p:spPr>
          <a:xfrm flipH="1" flipV="1">
            <a:off x="8108665" y="2246099"/>
            <a:ext cx="15049" cy="66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Subtitle 2">
            <a:extLst>
              <a:ext uri="{FF2B5EF4-FFF2-40B4-BE49-F238E27FC236}">
                <a16:creationId xmlns:a16="http://schemas.microsoft.com/office/drawing/2014/main" id="{4FA19712-0977-1E42-1A13-8F386AFF14F9}"/>
              </a:ext>
            </a:extLst>
          </p:cNvPr>
          <p:cNvSpPr txBox="1">
            <a:spLocks/>
          </p:cNvSpPr>
          <p:nvPr/>
        </p:nvSpPr>
        <p:spPr>
          <a:xfrm>
            <a:off x="3427005" y="2319120"/>
            <a:ext cx="740042" cy="47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latin typeface="+mn-lt"/>
              </a:rPr>
              <a:t>DL </a:t>
            </a:r>
          </a:p>
        </p:txBody>
      </p:sp>
      <p:sp>
        <p:nvSpPr>
          <p:cNvPr id="64" name="Title 4">
            <a:extLst>
              <a:ext uri="{FF2B5EF4-FFF2-40B4-BE49-F238E27FC236}">
                <a16:creationId xmlns:a16="http://schemas.microsoft.com/office/drawing/2014/main" id="{177354B5-D0F1-4837-EA39-27C5B1BBE69D}"/>
              </a:ext>
            </a:extLst>
          </p:cNvPr>
          <p:cNvSpPr txBox="1">
            <a:spLocks/>
          </p:cNvSpPr>
          <p:nvPr/>
        </p:nvSpPr>
        <p:spPr>
          <a:xfrm>
            <a:off x="3348442" y="3326824"/>
            <a:ext cx="1117200" cy="50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1pPr>
            <a:lvl2pPr marR="0" lvl="1"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2pPr>
            <a:lvl3pPr marR="0" lvl="2"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3pPr>
            <a:lvl4pPr marR="0" lvl="3"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4pPr>
            <a:lvl5pPr marR="0" lvl="4"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5pPr>
            <a:lvl6pPr marR="0" lvl="5"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6pPr>
            <a:lvl7pPr marR="0" lvl="6"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7pPr>
            <a:lvl8pPr marR="0" lvl="7"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8pPr>
            <a:lvl9pPr marR="0" lvl="8"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9pPr>
          </a:lstStyle>
          <a:p>
            <a:r>
              <a:rPr lang="en-US" dirty="0">
                <a:latin typeface="+mn-lt"/>
              </a:rPr>
              <a:t>75% </a:t>
            </a:r>
          </a:p>
        </p:txBody>
      </p:sp>
      <p:sp>
        <p:nvSpPr>
          <p:cNvPr id="65" name="Google Shape;629;p62">
            <a:extLst>
              <a:ext uri="{FF2B5EF4-FFF2-40B4-BE49-F238E27FC236}">
                <a16:creationId xmlns:a16="http://schemas.microsoft.com/office/drawing/2014/main" id="{275B9B92-D4BB-3D2B-CE0D-7DDEFDFAC225}"/>
              </a:ext>
            </a:extLst>
          </p:cNvPr>
          <p:cNvSpPr/>
          <p:nvPr/>
        </p:nvSpPr>
        <p:spPr>
          <a:xfrm>
            <a:off x="3348442" y="3109302"/>
            <a:ext cx="1026119" cy="96719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66" name="Google Shape;631;p62">
            <a:extLst>
              <a:ext uri="{FF2B5EF4-FFF2-40B4-BE49-F238E27FC236}">
                <a16:creationId xmlns:a16="http://schemas.microsoft.com/office/drawing/2014/main" id="{25919B0D-4E52-951E-A908-D3C2F1E3339B}"/>
              </a:ext>
            </a:extLst>
          </p:cNvPr>
          <p:cNvSpPr/>
          <p:nvPr/>
        </p:nvSpPr>
        <p:spPr>
          <a:xfrm flipH="1">
            <a:off x="3228156" y="3005132"/>
            <a:ext cx="1266691" cy="1183106"/>
          </a:xfrm>
          <a:prstGeom prst="blockArc">
            <a:avLst>
              <a:gd name="adj1" fmla="val 21488799"/>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67" name="Straight Arrow Connector 66">
            <a:extLst>
              <a:ext uri="{FF2B5EF4-FFF2-40B4-BE49-F238E27FC236}">
                <a16:creationId xmlns:a16="http://schemas.microsoft.com/office/drawing/2014/main" id="{E363F6F5-9990-E88F-77C8-05B6B4A34CAB}"/>
              </a:ext>
            </a:extLst>
          </p:cNvPr>
          <p:cNvCxnSpPr>
            <a:cxnSpLocks/>
          </p:cNvCxnSpPr>
          <p:nvPr/>
        </p:nvCxnSpPr>
        <p:spPr>
          <a:xfrm>
            <a:off x="3864999" y="2649253"/>
            <a:ext cx="0" cy="737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Subtitle 2">
            <a:extLst>
              <a:ext uri="{FF2B5EF4-FFF2-40B4-BE49-F238E27FC236}">
                <a16:creationId xmlns:a16="http://schemas.microsoft.com/office/drawing/2014/main" id="{6CFF3957-F9BF-318A-E61B-D63197D9797A}"/>
              </a:ext>
            </a:extLst>
          </p:cNvPr>
          <p:cNvSpPr txBox="1">
            <a:spLocks/>
          </p:cNvSpPr>
          <p:nvPr/>
        </p:nvSpPr>
        <p:spPr>
          <a:xfrm>
            <a:off x="4763112" y="2314945"/>
            <a:ext cx="740042" cy="47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sz="1800" dirty="0">
                <a:latin typeface="+mn-lt"/>
              </a:rPr>
              <a:t>NB </a:t>
            </a:r>
          </a:p>
        </p:txBody>
      </p:sp>
      <p:sp>
        <p:nvSpPr>
          <p:cNvPr id="71" name="Title 4">
            <a:extLst>
              <a:ext uri="{FF2B5EF4-FFF2-40B4-BE49-F238E27FC236}">
                <a16:creationId xmlns:a16="http://schemas.microsoft.com/office/drawing/2014/main" id="{8DBA9085-28AB-E206-BB09-74344BCD9799}"/>
              </a:ext>
            </a:extLst>
          </p:cNvPr>
          <p:cNvSpPr txBox="1">
            <a:spLocks/>
          </p:cNvSpPr>
          <p:nvPr/>
        </p:nvSpPr>
        <p:spPr>
          <a:xfrm>
            <a:off x="4684549" y="3322649"/>
            <a:ext cx="1117200" cy="50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1pPr>
            <a:lvl2pPr marR="0" lvl="1"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2pPr>
            <a:lvl3pPr marR="0" lvl="2"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3pPr>
            <a:lvl4pPr marR="0" lvl="3"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4pPr>
            <a:lvl5pPr marR="0" lvl="4"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5pPr>
            <a:lvl6pPr marR="0" lvl="5"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6pPr>
            <a:lvl7pPr marR="0" lvl="6"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7pPr>
            <a:lvl8pPr marR="0" lvl="7"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8pPr>
            <a:lvl9pPr marR="0" lvl="8" algn="ctr" rtl="0">
              <a:lnSpc>
                <a:spcPct val="100000"/>
              </a:lnSpc>
              <a:spcBef>
                <a:spcPts val="0"/>
              </a:spcBef>
              <a:spcAft>
                <a:spcPts val="0"/>
              </a:spcAft>
              <a:buClr>
                <a:schemeClr val="accent1"/>
              </a:buClr>
              <a:buSzPts val="2400"/>
              <a:buFont typeface="Jost Medium"/>
              <a:buNone/>
              <a:defRPr sz="2400" b="0" i="0" u="none" strike="noStrike" cap="none">
                <a:solidFill>
                  <a:schemeClr val="accent1"/>
                </a:solidFill>
                <a:latin typeface="Jost Medium"/>
                <a:ea typeface="Jost Medium"/>
                <a:cs typeface="Jost Medium"/>
                <a:sym typeface="Jost Medium"/>
              </a:defRPr>
            </a:lvl9pPr>
          </a:lstStyle>
          <a:p>
            <a:r>
              <a:rPr lang="en-US" dirty="0">
                <a:latin typeface="+mn-lt"/>
              </a:rPr>
              <a:t>57% </a:t>
            </a:r>
          </a:p>
        </p:txBody>
      </p:sp>
      <p:sp>
        <p:nvSpPr>
          <p:cNvPr id="72" name="Google Shape;629;p62">
            <a:extLst>
              <a:ext uri="{FF2B5EF4-FFF2-40B4-BE49-F238E27FC236}">
                <a16:creationId xmlns:a16="http://schemas.microsoft.com/office/drawing/2014/main" id="{A5A16094-F814-8576-A1AD-8CDF16245916}"/>
              </a:ext>
            </a:extLst>
          </p:cNvPr>
          <p:cNvSpPr/>
          <p:nvPr/>
        </p:nvSpPr>
        <p:spPr>
          <a:xfrm>
            <a:off x="4684549" y="3105127"/>
            <a:ext cx="1026119" cy="96719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a typeface="Mulish"/>
              <a:cs typeface="Mulish"/>
              <a:sym typeface="Mulish"/>
            </a:endParaRPr>
          </a:p>
        </p:txBody>
      </p:sp>
      <p:sp>
        <p:nvSpPr>
          <p:cNvPr id="73" name="Google Shape;631;p62">
            <a:extLst>
              <a:ext uri="{FF2B5EF4-FFF2-40B4-BE49-F238E27FC236}">
                <a16:creationId xmlns:a16="http://schemas.microsoft.com/office/drawing/2014/main" id="{2337A76F-920B-C88E-5B27-430273CB387D}"/>
              </a:ext>
            </a:extLst>
          </p:cNvPr>
          <p:cNvSpPr/>
          <p:nvPr/>
        </p:nvSpPr>
        <p:spPr>
          <a:xfrm flipH="1">
            <a:off x="4564263" y="3000957"/>
            <a:ext cx="1266691" cy="1183106"/>
          </a:xfrm>
          <a:prstGeom prst="blockArc">
            <a:avLst>
              <a:gd name="adj1" fmla="val 3697667"/>
              <a:gd name="adj2" fmla="val 16256715"/>
              <a:gd name="adj3" fmla="val 127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cxnSp>
        <p:nvCxnSpPr>
          <p:cNvPr id="74" name="Straight Arrow Connector 73">
            <a:extLst>
              <a:ext uri="{FF2B5EF4-FFF2-40B4-BE49-F238E27FC236}">
                <a16:creationId xmlns:a16="http://schemas.microsoft.com/office/drawing/2014/main" id="{4EB5F71C-1B2F-3999-3DA4-00C15551BC4E}"/>
              </a:ext>
            </a:extLst>
          </p:cNvPr>
          <p:cNvCxnSpPr>
            <a:cxnSpLocks/>
          </p:cNvCxnSpPr>
          <p:nvPr/>
        </p:nvCxnSpPr>
        <p:spPr>
          <a:xfrm>
            <a:off x="5201106" y="2645078"/>
            <a:ext cx="0" cy="7377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Subtitle 1">
            <a:extLst>
              <a:ext uri="{FF2B5EF4-FFF2-40B4-BE49-F238E27FC236}">
                <a16:creationId xmlns:a16="http://schemas.microsoft.com/office/drawing/2014/main" id="{12E05927-6DB1-70A0-B773-71F7A6B28EE0}"/>
              </a:ext>
            </a:extLst>
          </p:cNvPr>
          <p:cNvSpPr txBox="1">
            <a:spLocks/>
          </p:cNvSpPr>
          <p:nvPr/>
        </p:nvSpPr>
        <p:spPr>
          <a:xfrm>
            <a:off x="3388288" y="1740196"/>
            <a:ext cx="2422243" cy="4145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8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2800"/>
              <a:buFont typeface="Mulish"/>
              <a:buNone/>
              <a:defRPr sz="2800" b="0" i="0" u="none" strike="noStrike" cap="none">
                <a:solidFill>
                  <a:schemeClr val="dk1"/>
                </a:solidFill>
                <a:latin typeface="Mulish"/>
                <a:ea typeface="Mulish"/>
                <a:cs typeface="Mulish"/>
                <a:sym typeface="Mulish"/>
              </a:defRPr>
            </a:lvl9pPr>
          </a:lstStyle>
          <a:p>
            <a:pPr marL="0" lvl="0" indent="0" algn="ctr" rtl="0">
              <a:spcBef>
                <a:spcPts val="0"/>
              </a:spcBef>
              <a:spcAft>
                <a:spcPts val="0"/>
              </a:spcAft>
              <a:buNone/>
            </a:pPr>
            <a:r>
              <a:rPr lang="en-US" dirty="0">
                <a:latin typeface="+mn-lt"/>
              </a:rPr>
              <a:t>Positive Predictive Value</a:t>
            </a:r>
          </a:p>
        </p:txBody>
      </p:sp>
      <p:sp>
        <p:nvSpPr>
          <p:cNvPr id="76" name="Subtitle 2">
            <a:extLst>
              <a:ext uri="{FF2B5EF4-FFF2-40B4-BE49-F238E27FC236}">
                <a16:creationId xmlns:a16="http://schemas.microsoft.com/office/drawing/2014/main" id="{74223A98-05B8-E313-D7D0-4308F08F2AEE}"/>
              </a:ext>
            </a:extLst>
          </p:cNvPr>
          <p:cNvSpPr txBox="1">
            <a:spLocks/>
          </p:cNvSpPr>
          <p:nvPr/>
        </p:nvSpPr>
        <p:spPr>
          <a:xfrm>
            <a:off x="3483553" y="1344691"/>
            <a:ext cx="2172900" cy="479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lvl="0" indent="0" algn="ctr" rtl="0">
              <a:spcBef>
                <a:spcPts val="0"/>
              </a:spcBef>
              <a:spcAft>
                <a:spcPts val="0"/>
              </a:spcAft>
              <a:buNone/>
            </a:pPr>
            <a:r>
              <a:rPr lang="en-US" sz="1600" dirty="0">
                <a:solidFill>
                  <a:schemeClr val="accent1"/>
                </a:solidFill>
                <a:latin typeface="+mn-lt"/>
              </a:rPr>
              <a:t>Average Precision</a:t>
            </a:r>
          </a:p>
        </p:txBody>
      </p:sp>
      <p:pic>
        <p:nvPicPr>
          <p:cNvPr id="23" name="Audio 22">
            <a:hlinkClick r:id="" action="ppaction://media"/>
            <a:extLst>
              <a:ext uri="{FF2B5EF4-FFF2-40B4-BE49-F238E27FC236}">
                <a16:creationId xmlns:a16="http://schemas.microsoft.com/office/drawing/2014/main" id="{45F03747-6957-638F-3766-4D4B905133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780203" y="3625473"/>
            <a:ext cx="1543050" cy="1543050"/>
          </a:xfrm>
          <a:prstGeom prst="ellipse">
            <a:avLst/>
          </a:prstGeom>
        </p:spPr>
      </p:pic>
    </p:spTree>
    <p:extLst>
      <p:ext uri="{BB962C8B-B14F-4D97-AF65-F5344CB8AC3E}">
        <p14:creationId xmlns:p14="http://schemas.microsoft.com/office/powerpoint/2010/main" val="2328884866"/>
      </p:ext>
    </p:extLst>
  </p:cSld>
  <p:clrMapOvr>
    <a:masterClrMapping/>
  </p:clrMapOvr>
  <mc:AlternateContent xmlns:mc="http://schemas.openxmlformats.org/markup-compatibility/2006" xmlns:p14="http://schemas.microsoft.com/office/powerpoint/2010/main">
    <mc:Choice Requires="p14">
      <p:transition spd="slow" p14:dur="2000" advTm="74813"/>
    </mc:Choice>
    <mc:Fallback xmlns="">
      <p:transition spd="slow" advTm="74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29262-BB54-EAEA-E45C-7A150EF4D137}"/>
              </a:ext>
            </a:extLst>
          </p:cNvPr>
          <p:cNvSpPr>
            <a:spLocks noGrp="1"/>
          </p:cNvSpPr>
          <p:nvPr>
            <p:ph type="title"/>
          </p:nvPr>
        </p:nvSpPr>
        <p:spPr>
          <a:xfrm>
            <a:off x="827268" y="550561"/>
            <a:ext cx="4877912" cy="572700"/>
          </a:xfrm>
        </p:spPr>
        <p:txBody>
          <a:bodyPr/>
          <a:lstStyle/>
          <a:p>
            <a:r>
              <a:rPr lang="en-US" sz="2800" dirty="0">
                <a:latin typeface="+mj-lt"/>
              </a:rPr>
              <a:t>Model Metrics Comparison</a:t>
            </a:r>
          </a:p>
        </p:txBody>
      </p:sp>
      <p:pic>
        <p:nvPicPr>
          <p:cNvPr id="6" name="Picture 5">
            <a:extLst>
              <a:ext uri="{FF2B5EF4-FFF2-40B4-BE49-F238E27FC236}">
                <a16:creationId xmlns:a16="http://schemas.microsoft.com/office/drawing/2014/main" id="{499B0710-129F-2E9A-2682-F422F7216D2F}"/>
              </a:ext>
            </a:extLst>
          </p:cNvPr>
          <p:cNvPicPr>
            <a:picLocks noChangeAspect="1"/>
          </p:cNvPicPr>
          <p:nvPr/>
        </p:nvPicPr>
        <p:blipFill>
          <a:blip r:embed="rId5"/>
          <a:stretch>
            <a:fillRect/>
          </a:stretch>
        </p:blipFill>
        <p:spPr>
          <a:xfrm>
            <a:off x="4035972" y="1263937"/>
            <a:ext cx="5011141" cy="3224658"/>
          </a:xfrm>
          <a:prstGeom prst="rect">
            <a:avLst/>
          </a:prstGeom>
        </p:spPr>
      </p:pic>
      <p:sp>
        <p:nvSpPr>
          <p:cNvPr id="9" name="Google Shape;522;p54">
            <a:extLst>
              <a:ext uri="{FF2B5EF4-FFF2-40B4-BE49-F238E27FC236}">
                <a16:creationId xmlns:a16="http://schemas.microsoft.com/office/drawing/2014/main" id="{B1B834A0-5A18-CC16-D030-F1261CB51145}"/>
              </a:ext>
            </a:extLst>
          </p:cNvPr>
          <p:cNvSpPr txBox="1">
            <a:spLocks/>
          </p:cNvSpPr>
          <p:nvPr/>
        </p:nvSpPr>
        <p:spPr>
          <a:xfrm>
            <a:off x="827268" y="1263936"/>
            <a:ext cx="3284380" cy="33290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b="1" dirty="0">
                <a:latin typeface="+mn-lt"/>
              </a:rPr>
              <a:t>Random Forest</a:t>
            </a:r>
            <a:r>
              <a:rPr lang="en-US" dirty="0">
                <a:latin typeface="+mn-lt"/>
              </a:rPr>
              <a:t> and </a:t>
            </a:r>
            <a:r>
              <a:rPr lang="en-US" b="1" dirty="0">
                <a:latin typeface="+mn-lt"/>
              </a:rPr>
              <a:t>Gradient Boosting</a:t>
            </a:r>
            <a:r>
              <a:rPr lang="en-US" dirty="0">
                <a:latin typeface="+mn-lt"/>
              </a:rPr>
              <a:t> are the top-performing models, with the former excelling across all metrics and the latter showing strength in Precision.</a:t>
            </a:r>
          </a:p>
          <a:p>
            <a:pPr marL="285750" indent="-285750">
              <a:buFont typeface="Arial" panose="020B0604020202020204" pitchFamily="34" charset="0"/>
              <a:buChar char="•"/>
            </a:pPr>
            <a:r>
              <a:rPr lang="en-US" b="1" dirty="0">
                <a:latin typeface="+mn-lt"/>
              </a:rPr>
              <a:t>KNN</a:t>
            </a:r>
            <a:r>
              <a:rPr lang="en-US" dirty="0">
                <a:latin typeface="+mn-lt"/>
              </a:rPr>
              <a:t> and </a:t>
            </a:r>
            <a:r>
              <a:rPr lang="en-US" b="1" dirty="0">
                <a:latin typeface="+mn-lt"/>
              </a:rPr>
              <a:t>Logistic Regression</a:t>
            </a:r>
            <a:r>
              <a:rPr lang="en-US" dirty="0">
                <a:latin typeface="+mn-lt"/>
              </a:rPr>
              <a:t> show room for improvement, with Logistic Regression scoring the lowest across all metrics.</a:t>
            </a:r>
          </a:p>
          <a:p>
            <a:pPr marL="285750" indent="-285750">
              <a:buFont typeface="Arial" panose="020B0604020202020204" pitchFamily="34" charset="0"/>
              <a:buChar char="•"/>
            </a:pPr>
            <a:r>
              <a:rPr lang="en-US" dirty="0">
                <a:latin typeface="+mn-lt"/>
              </a:rPr>
              <a:t>Despite decent performance from</a:t>
            </a:r>
            <a:r>
              <a:rPr lang="en-US" b="1" dirty="0">
                <a:latin typeface="+mn-lt"/>
              </a:rPr>
              <a:t> Naive Bayes </a:t>
            </a:r>
            <a:r>
              <a:rPr lang="en-US" dirty="0">
                <a:latin typeface="+mn-lt"/>
              </a:rPr>
              <a:t>and competitive results from</a:t>
            </a:r>
            <a:r>
              <a:rPr lang="en-US" b="1" dirty="0">
                <a:latin typeface="+mn-lt"/>
              </a:rPr>
              <a:t> Deep Learning (MLP)</a:t>
            </a:r>
            <a:r>
              <a:rPr lang="en-US" dirty="0">
                <a:latin typeface="+mn-lt"/>
              </a:rPr>
              <a:t>, neither outperforms Random Forest or Gradient Boosting.</a:t>
            </a:r>
          </a:p>
        </p:txBody>
      </p:sp>
      <p:pic>
        <p:nvPicPr>
          <p:cNvPr id="53" name="Audio 52">
            <a:hlinkClick r:id="" action="ppaction://media"/>
            <a:extLst>
              <a:ext uri="{FF2B5EF4-FFF2-40B4-BE49-F238E27FC236}">
                <a16:creationId xmlns:a16="http://schemas.microsoft.com/office/drawing/2014/main" id="{8F42BB83-194D-AB94-5844-8B41697E9F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8104148" y="3843413"/>
            <a:ext cx="1290363" cy="1290363"/>
          </a:xfrm>
          <a:prstGeom prst="ellipse">
            <a:avLst/>
          </a:prstGeom>
        </p:spPr>
      </p:pic>
    </p:spTree>
    <p:extLst>
      <p:ext uri="{BB962C8B-B14F-4D97-AF65-F5344CB8AC3E}">
        <p14:creationId xmlns:p14="http://schemas.microsoft.com/office/powerpoint/2010/main" val="1594193172"/>
      </p:ext>
    </p:extLst>
  </p:cSld>
  <p:clrMapOvr>
    <a:masterClrMapping/>
  </p:clrMapOvr>
  <mc:AlternateContent xmlns:mc="http://schemas.openxmlformats.org/markup-compatibility/2006" xmlns:p14="http://schemas.microsoft.com/office/powerpoint/2010/main">
    <mc:Choice Requires="p14">
      <p:transition spd="slow" p14:dur="2000" advTm="143276"/>
    </mc:Choice>
    <mc:Fallback xmlns="">
      <p:transition spd="slow" advTm="1432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jar of coins with a small house on top&#10;&#10;Description automatically generated">
            <a:extLst>
              <a:ext uri="{FF2B5EF4-FFF2-40B4-BE49-F238E27FC236}">
                <a16:creationId xmlns:a16="http://schemas.microsoft.com/office/drawing/2014/main" id="{8D13D6AC-53C8-0F7E-28C4-2511C4740390}"/>
              </a:ext>
            </a:extLst>
          </p:cNvPr>
          <p:cNvPicPr>
            <a:picLocks noChangeAspect="1"/>
          </p:cNvPicPr>
          <p:nvPr/>
        </p:nvPicPr>
        <p:blipFill>
          <a:blip r:embed="rId5">
            <a:alphaModFix/>
            <a:extLst>
              <a:ext uri="{BEBA8EAE-BF5A-486C-A8C5-ECC9F3942E4B}">
                <a14:imgProps xmlns:a14="http://schemas.microsoft.com/office/drawing/2010/main">
                  <a14:imgLayer r:embed="rId6">
                    <a14:imgEffect>
                      <a14:sharpenSoften amount="25000"/>
                    </a14:imgEffect>
                    <a14:imgEffect>
                      <a14:colorTemperature colorTemp="6205"/>
                    </a14:imgEffect>
                    <a14:imgEffect>
                      <a14:brightnessContrast bright="13000"/>
                    </a14:imgEffect>
                  </a14:imgLayer>
                </a14:imgProps>
              </a:ext>
              <a:ext uri="{837473B0-CC2E-450A-ABE3-18F120FF3D39}">
                <a1611:picAttrSrcUrl xmlns:a1611="http://schemas.microsoft.com/office/drawing/2016/11/main" r:id="rId7"/>
              </a:ext>
            </a:extLst>
          </a:blip>
          <a:stretch>
            <a:fillRect/>
          </a:stretch>
        </p:blipFill>
        <p:spPr>
          <a:xfrm>
            <a:off x="3932178" y="2229293"/>
            <a:ext cx="4401405" cy="2298511"/>
          </a:xfrm>
          <a:prstGeom prst="rect">
            <a:avLst/>
          </a:prstGeom>
          <a:effectLst>
            <a:glow rad="634228">
              <a:schemeClr val="accent1">
                <a:alpha val="0"/>
              </a:schemeClr>
            </a:glow>
            <a:outerShdw dist="50800" dir="5400000" algn="ctr" rotWithShape="0">
              <a:srgbClr val="000000">
                <a:alpha val="43137"/>
              </a:srgbClr>
            </a:outerShdw>
            <a:softEdge rad="252182"/>
          </a:effectLst>
        </p:spPr>
      </p:pic>
      <p:sp>
        <p:nvSpPr>
          <p:cNvPr id="2" name="Subtitle 1">
            <a:extLst>
              <a:ext uri="{FF2B5EF4-FFF2-40B4-BE49-F238E27FC236}">
                <a16:creationId xmlns:a16="http://schemas.microsoft.com/office/drawing/2014/main" id="{927BA3A6-A160-2AE0-72F0-2E3C2E275BA8}"/>
              </a:ext>
            </a:extLst>
          </p:cNvPr>
          <p:cNvSpPr>
            <a:spLocks noGrp="1"/>
          </p:cNvSpPr>
          <p:nvPr>
            <p:ph type="subTitle" idx="1"/>
          </p:nvPr>
        </p:nvSpPr>
        <p:spPr>
          <a:xfrm>
            <a:off x="810417" y="513902"/>
            <a:ext cx="7670358" cy="2130600"/>
          </a:xfrm>
        </p:spPr>
        <p:txBody>
          <a:bodyPr/>
          <a:lstStyle/>
          <a:p>
            <a:pPr marL="139700" indent="0">
              <a:buNone/>
            </a:pPr>
            <a:r>
              <a:rPr lang="en-US" sz="7200" dirty="0">
                <a:solidFill>
                  <a:schemeClr val="tx1"/>
                </a:solidFill>
                <a:latin typeface="Brush Script MT" panose="03060802040406070304" pitchFamily="66" charset="-122"/>
                <a:ea typeface="Brush Script MT" panose="03060802040406070304" pitchFamily="66" charset="-122"/>
                <a:cs typeface="Brush Script MT" panose="03060802040406070304" pitchFamily="66" charset="-122"/>
              </a:rPr>
              <a:t>Thank you for watching!</a:t>
            </a:r>
          </a:p>
        </p:txBody>
      </p:sp>
      <p:sp>
        <p:nvSpPr>
          <p:cNvPr id="3" name="Title 2">
            <a:extLst>
              <a:ext uri="{FF2B5EF4-FFF2-40B4-BE49-F238E27FC236}">
                <a16:creationId xmlns:a16="http://schemas.microsoft.com/office/drawing/2014/main" id="{B3D60CA5-EBA5-D20F-B429-BCE7139D4F79}"/>
              </a:ext>
            </a:extLst>
          </p:cNvPr>
          <p:cNvSpPr>
            <a:spLocks noGrp="1"/>
          </p:cNvSpPr>
          <p:nvPr>
            <p:ph type="title"/>
          </p:nvPr>
        </p:nvSpPr>
        <p:spPr>
          <a:xfrm>
            <a:off x="1566034" y="128678"/>
            <a:ext cx="1980471" cy="572700"/>
          </a:xfrm>
        </p:spPr>
        <p:txBody>
          <a:bodyPr/>
          <a:lstStyle/>
          <a:p>
            <a:r>
              <a:rPr lang="en-US" sz="2800" dirty="0">
                <a:latin typeface="+mj-lt"/>
              </a:rPr>
              <a:t>Conclusion</a:t>
            </a:r>
          </a:p>
        </p:txBody>
      </p:sp>
      <p:pic>
        <p:nvPicPr>
          <p:cNvPr id="54" name="Audio 53">
            <a:extLst>
              <a:ext uri="{FF2B5EF4-FFF2-40B4-BE49-F238E27FC236}">
                <a16:creationId xmlns:a16="http://schemas.microsoft.com/office/drawing/2014/main" id="{8F971EF6-0C97-A46B-B5E6-1E9DB934B4D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31136" y="4224283"/>
            <a:ext cx="363343" cy="363343"/>
          </a:xfrm>
          <a:prstGeom prst="rect">
            <a:avLst/>
          </a:prstGeom>
        </p:spPr>
      </p:pic>
      <p:sp>
        <p:nvSpPr>
          <p:cNvPr id="9" name="TextBox 8">
            <a:extLst>
              <a:ext uri="{FF2B5EF4-FFF2-40B4-BE49-F238E27FC236}">
                <a16:creationId xmlns:a16="http://schemas.microsoft.com/office/drawing/2014/main" id="{85F7CA84-49D8-A5CA-6D96-8C60548204C1}"/>
              </a:ext>
            </a:extLst>
          </p:cNvPr>
          <p:cNvSpPr txBox="1"/>
          <p:nvPr/>
        </p:nvSpPr>
        <p:spPr>
          <a:xfrm>
            <a:off x="3546505" y="4587626"/>
            <a:ext cx="3042302" cy="215444"/>
          </a:xfrm>
          <a:prstGeom prst="rect">
            <a:avLst/>
          </a:prstGeom>
          <a:noFill/>
        </p:spPr>
        <p:txBody>
          <a:bodyPr wrap="square" rtlCol="0">
            <a:spAutoFit/>
          </a:bodyPr>
          <a:lstStyle/>
          <a:p>
            <a:r>
              <a:rPr lang="en-US" sz="800" dirty="0">
                <a:hlinkClick r:id="rId7" tooltip="https://blog.roboforex.com/blog/2020/01/08/how-to-make-money-on-investments/"/>
              </a:rPr>
              <a:t>This Photo</a:t>
            </a:r>
            <a:r>
              <a:rPr lang="en-US" sz="800" dirty="0"/>
              <a:t> by Unknown Author is licensed under </a:t>
            </a:r>
            <a:r>
              <a:rPr lang="en-US" sz="800" dirty="0">
                <a:hlinkClick r:id="rId9" tooltip="https://creativecommons.org/licenses/by-nc/3.0/"/>
              </a:rPr>
              <a:t>CC BY-NC</a:t>
            </a:r>
            <a:endParaRPr lang="en-US" sz="800" dirty="0"/>
          </a:p>
        </p:txBody>
      </p:sp>
      <p:cxnSp>
        <p:nvCxnSpPr>
          <p:cNvPr id="11" name="Straight Connector 10">
            <a:extLst>
              <a:ext uri="{FF2B5EF4-FFF2-40B4-BE49-F238E27FC236}">
                <a16:creationId xmlns:a16="http://schemas.microsoft.com/office/drawing/2014/main" id="{CB8BEE86-2AAC-49A5-8F36-B5EF0B214972}"/>
              </a:ext>
            </a:extLst>
          </p:cNvPr>
          <p:cNvCxnSpPr>
            <a:cxnSpLocks/>
          </p:cNvCxnSpPr>
          <p:nvPr/>
        </p:nvCxnSpPr>
        <p:spPr>
          <a:xfrm>
            <a:off x="-73501" y="415028"/>
            <a:ext cx="1442225"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4743874"/>
      </p:ext>
    </p:extLst>
  </p:cSld>
  <p:clrMapOvr>
    <a:masterClrMapping/>
  </p:clrMapOvr>
  <mc:AlternateContent xmlns:mc="http://schemas.openxmlformats.org/markup-compatibility/2006" xmlns:p14="http://schemas.microsoft.com/office/powerpoint/2010/main">
    <mc:Choice Requires="p14">
      <p:transition spd="slow" p14:dur="2000" advTm="129785"/>
    </mc:Choice>
    <mc:Fallback xmlns="">
      <p:transition spd="slow" advTm="129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6"/>
          <p:cNvSpPr txBox="1">
            <a:spLocks noGrp="1"/>
          </p:cNvSpPr>
          <p:nvPr>
            <p:ph type="title"/>
          </p:nvPr>
        </p:nvSpPr>
        <p:spPr>
          <a:xfrm>
            <a:off x="543050" y="565055"/>
            <a:ext cx="59246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mj-lt"/>
              </a:rPr>
              <a:t>History of the U.S Housing Market</a:t>
            </a:r>
            <a:endParaRPr sz="2800" dirty="0"/>
          </a:p>
        </p:txBody>
      </p:sp>
      <p:sp>
        <p:nvSpPr>
          <p:cNvPr id="734" name="Google Shape;734;p66"/>
          <p:cNvSpPr txBox="1"/>
          <p:nvPr/>
        </p:nvSpPr>
        <p:spPr>
          <a:xfrm flipH="1">
            <a:off x="260283" y="2230720"/>
            <a:ext cx="2508014"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100" dirty="0">
                <a:solidFill>
                  <a:schemeClr val="lt1"/>
                </a:solidFill>
                <a:latin typeface="Jost Medium"/>
                <a:ea typeface="Jost Medium"/>
                <a:cs typeface="Jost Medium"/>
                <a:sym typeface="Jost Medium"/>
              </a:rPr>
              <a:t>Baby Boomers</a:t>
            </a:r>
            <a:endParaRPr sz="2100" dirty="0">
              <a:solidFill>
                <a:schemeClr val="lt1"/>
              </a:solidFill>
              <a:latin typeface="Jost Medium"/>
              <a:ea typeface="Jost Medium"/>
              <a:cs typeface="Jost Medium"/>
              <a:sym typeface="Jost Medium"/>
            </a:endParaRPr>
          </a:p>
        </p:txBody>
      </p:sp>
      <p:sp>
        <p:nvSpPr>
          <p:cNvPr id="735" name="Google Shape;735;p66"/>
          <p:cNvSpPr txBox="1"/>
          <p:nvPr/>
        </p:nvSpPr>
        <p:spPr>
          <a:xfrm flipH="1">
            <a:off x="585067" y="1444334"/>
            <a:ext cx="1858445" cy="842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dirty="0">
                <a:solidFill>
                  <a:schemeClr val="dk1"/>
                </a:solidFill>
                <a:latin typeface="Mulish"/>
                <a:ea typeface="Mulish"/>
                <a:cs typeface="Mulish"/>
                <a:sym typeface="Mulish"/>
              </a:rPr>
              <a:t>Highest rate of homeownership at 80%</a:t>
            </a:r>
            <a:endParaRPr dirty="0">
              <a:solidFill>
                <a:schemeClr val="dk1"/>
              </a:solidFill>
              <a:latin typeface="Mulish"/>
              <a:ea typeface="Mulish"/>
              <a:cs typeface="Mulish"/>
              <a:sym typeface="Mulish"/>
            </a:endParaRPr>
          </a:p>
        </p:txBody>
      </p:sp>
      <p:sp>
        <p:nvSpPr>
          <p:cNvPr id="736" name="Google Shape;736;p66"/>
          <p:cNvSpPr txBox="1"/>
          <p:nvPr/>
        </p:nvSpPr>
        <p:spPr>
          <a:xfrm flipH="1">
            <a:off x="2273431" y="3117148"/>
            <a:ext cx="15111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100" dirty="0">
                <a:solidFill>
                  <a:schemeClr val="lt1"/>
                </a:solidFill>
                <a:latin typeface="Jost Medium"/>
                <a:ea typeface="Jost Medium"/>
                <a:cs typeface="Jost Medium"/>
                <a:sym typeface="Jost Medium"/>
              </a:rPr>
              <a:t>Peak</a:t>
            </a:r>
            <a:endParaRPr sz="2100" dirty="0">
              <a:solidFill>
                <a:schemeClr val="lt1"/>
              </a:solidFill>
              <a:latin typeface="Jost Medium"/>
              <a:ea typeface="Jost Medium"/>
              <a:cs typeface="Jost Medium"/>
              <a:sym typeface="Jost Medium"/>
            </a:endParaRPr>
          </a:p>
        </p:txBody>
      </p:sp>
      <p:sp>
        <p:nvSpPr>
          <p:cNvPr id="737" name="Google Shape;737;p66"/>
          <p:cNvSpPr txBox="1"/>
          <p:nvPr/>
        </p:nvSpPr>
        <p:spPr>
          <a:xfrm flipH="1">
            <a:off x="2271793" y="3491352"/>
            <a:ext cx="1511100" cy="84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ulish"/>
                <a:ea typeface="Mulish"/>
                <a:cs typeface="Mulish"/>
                <a:sym typeface="Mulish"/>
              </a:rPr>
              <a:t>Housing Boom</a:t>
            </a:r>
            <a:endParaRPr dirty="0">
              <a:solidFill>
                <a:schemeClr val="dk1"/>
              </a:solidFill>
              <a:latin typeface="Mulish"/>
              <a:ea typeface="Mulish"/>
              <a:cs typeface="Mulish"/>
              <a:sym typeface="Mulish"/>
            </a:endParaRPr>
          </a:p>
        </p:txBody>
      </p:sp>
      <p:sp>
        <p:nvSpPr>
          <p:cNvPr id="738" name="Google Shape;738;p66"/>
          <p:cNvSpPr txBox="1"/>
          <p:nvPr/>
        </p:nvSpPr>
        <p:spPr>
          <a:xfrm flipH="1">
            <a:off x="3694890" y="2154266"/>
            <a:ext cx="1767894"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100" dirty="0">
                <a:solidFill>
                  <a:schemeClr val="lt1"/>
                </a:solidFill>
                <a:latin typeface="Jost Medium"/>
                <a:ea typeface="Jost Medium"/>
                <a:cs typeface="Jost Medium"/>
                <a:sym typeface="Jost Medium"/>
              </a:rPr>
              <a:t>Recession</a:t>
            </a:r>
            <a:endParaRPr sz="2100" dirty="0">
              <a:solidFill>
                <a:schemeClr val="lt1"/>
              </a:solidFill>
              <a:latin typeface="Jost Medium"/>
              <a:ea typeface="Jost Medium"/>
              <a:cs typeface="Jost Medium"/>
              <a:sym typeface="Jost Medium"/>
            </a:endParaRPr>
          </a:p>
        </p:txBody>
      </p:sp>
      <p:sp>
        <p:nvSpPr>
          <p:cNvPr id="739" name="Google Shape;739;p66"/>
          <p:cNvSpPr txBox="1"/>
          <p:nvPr/>
        </p:nvSpPr>
        <p:spPr>
          <a:xfrm flipH="1">
            <a:off x="3822087" y="1361354"/>
            <a:ext cx="1513500" cy="842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dirty="0">
                <a:solidFill>
                  <a:schemeClr val="dk1"/>
                </a:solidFill>
                <a:latin typeface="Mulish"/>
                <a:ea typeface="Mulish"/>
                <a:cs typeface="Mulish"/>
                <a:sym typeface="Mulish"/>
              </a:rPr>
              <a:t>2007 to 2010</a:t>
            </a:r>
          </a:p>
          <a:p>
            <a:pPr marL="0" lvl="0" indent="0" algn="ctr" rtl="0">
              <a:lnSpc>
                <a:spcPct val="115000"/>
              </a:lnSpc>
              <a:spcBef>
                <a:spcPts val="0"/>
              </a:spcBef>
              <a:spcAft>
                <a:spcPts val="0"/>
              </a:spcAft>
              <a:buNone/>
            </a:pPr>
            <a:r>
              <a:rPr lang="en" dirty="0">
                <a:solidFill>
                  <a:schemeClr val="dk1"/>
                </a:solidFill>
                <a:latin typeface="Mulish"/>
                <a:ea typeface="Mulish"/>
                <a:cs typeface="Mulish"/>
                <a:sym typeface="Mulish"/>
              </a:rPr>
              <a:t>Risky Lending</a:t>
            </a:r>
            <a:endParaRPr dirty="0">
              <a:solidFill>
                <a:schemeClr val="dk1"/>
              </a:solidFill>
              <a:latin typeface="Mulish"/>
              <a:ea typeface="Mulish"/>
              <a:cs typeface="Mulish"/>
              <a:sym typeface="Mulish"/>
            </a:endParaRPr>
          </a:p>
        </p:txBody>
      </p:sp>
      <p:sp>
        <p:nvSpPr>
          <p:cNvPr id="740" name="Google Shape;740;p66"/>
          <p:cNvSpPr txBox="1"/>
          <p:nvPr/>
        </p:nvSpPr>
        <p:spPr>
          <a:xfrm flipH="1">
            <a:off x="5373132" y="3117147"/>
            <a:ext cx="15135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100" dirty="0">
                <a:solidFill>
                  <a:schemeClr val="lt1"/>
                </a:solidFill>
                <a:latin typeface="Jost Medium"/>
                <a:ea typeface="Jost Medium"/>
                <a:cs typeface="Jost Medium"/>
                <a:sym typeface="Jost Medium"/>
              </a:rPr>
              <a:t>Recovery</a:t>
            </a:r>
            <a:endParaRPr sz="2100" dirty="0">
              <a:solidFill>
                <a:schemeClr val="lt1"/>
              </a:solidFill>
              <a:latin typeface="Jost Medium"/>
              <a:ea typeface="Jost Medium"/>
              <a:cs typeface="Jost Medium"/>
              <a:sym typeface="Jost Medium"/>
            </a:endParaRPr>
          </a:p>
        </p:txBody>
      </p:sp>
      <p:sp>
        <p:nvSpPr>
          <p:cNvPr id="741" name="Google Shape;741;p66"/>
          <p:cNvSpPr txBox="1"/>
          <p:nvPr/>
        </p:nvSpPr>
        <p:spPr>
          <a:xfrm flipH="1">
            <a:off x="5373123" y="3491350"/>
            <a:ext cx="1513500" cy="84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a:solidFill>
                  <a:schemeClr val="dk1"/>
                </a:solidFill>
                <a:latin typeface="Mulish"/>
                <a:ea typeface="Mulish"/>
                <a:cs typeface="Mulish"/>
                <a:sym typeface="Mulish"/>
              </a:rPr>
              <a:t>Late 2012</a:t>
            </a:r>
            <a:endParaRPr dirty="0">
              <a:solidFill>
                <a:schemeClr val="dk1"/>
              </a:solidFill>
              <a:latin typeface="Mulish"/>
              <a:ea typeface="Mulish"/>
              <a:cs typeface="Mulish"/>
              <a:sym typeface="Mulish"/>
            </a:endParaRPr>
          </a:p>
        </p:txBody>
      </p:sp>
      <p:sp>
        <p:nvSpPr>
          <p:cNvPr id="742" name="Google Shape;742;p66"/>
          <p:cNvSpPr txBox="1"/>
          <p:nvPr/>
        </p:nvSpPr>
        <p:spPr>
          <a:xfrm flipH="1">
            <a:off x="900275" y="2721397"/>
            <a:ext cx="1152900" cy="461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dirty="0">
                <a:solidFill>
                  <a:schemeClr val="accent1"/>
                </a:solidFill>
                <a:latin typeface="Jost Medium"/>
                <a:ea typeface="Jost Medium"/>
                <a:cs typeface="Jost Medium"/>
                <a:sym typeface="Jost Medium"/>
              </a:rPr>
              <a:t>1970s</a:t>
            </a:r>
            <a:endParaRPr sz="2100" dirty="0">
              <a:solidFill>
                <a:schemeClr val="accent1"/>
              </a:solidFill>
              <a:latin typeface="Jost Medium"/>
              <a:ea typeface="Jost Medium"/>
              <a:cs typeface="Jost Medium"/>
              <a:sym typeface="Jost Medium"/>
            </a:endParaRPr>
          </a:p>
        </p:txBody>
      </p:sp>
      <p:sp>
        <p:nvSpPr>
          <p:cNvPr id="743" name="Google Shape;743;p66"/>
          <p:cNvSpPr txBox="1"/>
          <p:nvPr/>
        </p:nvSpPr>
        <p:spPr>
          <a:xfrm flipH="1">
            <a:off x="2450961" y="2721397"/>
            <a:ext cx="1152900" cy="461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dirty="0">
                <a:solidFill>
                  <a:schemeClr val="accent1"/>
                </a:solidFill>
                <a:latin typeface="Jost Medium"/>
                <a:ea typeface="Jost Medium"/>
                <a:cs typeface="Jost Medium"/>
                <a:sym typeface="Jost Medium"/>
              </a:rPr>
              <a:t>2006</a:t>
            </a:r>
            <a:endParaRPr sz="2100" dirty="0">
              <a:solidFill>
                <a:schemeClr val="accent1"/>
              </a:solidFill>
              <a:latin typeface="Jost Medium"/>
              <a:ea typeface="Jost Medium"/>
              <a:cs typeface="Jost Medium"/>
              <a:sym typeface="Jost Medium"/>
            </a:endParaRPr>
          </a:p>
        </p:txBody>
      </p:sp>
      <p:sp>
        <p:nvSpPr>
          <p:cNvPr id="744" name="Google Shape;744;p66"/>
          <p:cNvSpPr txBox="1"/>
          <p:nvPr/>
        </p:nvSpPr>
        <p:spPr>
          <a:xfrm flipH="1">
            <a:off x="4002387" y="2721397"/>
            <a:ext cx="1152900" cy="461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dirty="0">
                <a:solidFill>
                  <a:schemeClr val="accent1"/>
                </a:solidFill>
                <a:latin typeface="Jost Medium"/>
                <a:ea typeface="Jost Medium"/>
                <a:cs typeface="Jost Medium"/>
                <a:sym typeface="Jost Medium"/>
              </a:rPr>
              <a:t>2008</a:t>
            </a:r>
            <a:endParaRPr sz="2100" dirty="0">
              <a:solidFill>
                <a:schemeClr val="accent1"/>
              </a:solidFill>
              <a:latin typeface="Jost Medium"/>
              <a:ea typeface="Jost Medium"/>
              <a:cs typeface="Jost Medium"/>
              <a:sym typeface="Jost Medium"/>
            </a:endParaRPr>
          </a:p>
        </p:txBody>
      </p:sp>
      <p:sp>
        <p:nvSpPr>
          <p:cNvPr id="745" name="Google Shape;745;p66"/>
          <p:cNvSpPr txBox="1"/>
          <p:nvPr/>
        </p:nvSpPr>
        <p:spPr>
          <a:xfrm flipH="1">
            <a:off x="5553424" y="2721397"/>
            <a:ext cx="1152900" cy="461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dirty="0">
                <a:solidFill>
                  <a:schemeClr val="accent1"/>
                </a:solidFill>
                <a:latin typeface="Jost Medium"/>
                <a:ea typeface="Jost Medium"/>
                <a:cs typeface="Jost Medium"/>
                <a:sym typeface="Jost Medium"/>
              </a:rPr>
              <a:t>2012</a:t>
            </a:r>
            <a:endParaRPr sz="2100" dirty="0">
              <a:solidFill>
                <a:schemeClr val="accent1"/>
              </a:solidFill>
              <a:latin typeface="Jost Medium"/>
              <a:ea typeface="Jost Medium"/>
              <a:cs typeface="Jost Medium"/>
              <a:sym typeface="Jost Medium"/>
            </a:endParaRPr>
          </a:p>
        </p:txBody>
      </p:sp>
      <p:sp>
        <p:nvSpPr>
          <p:cNvPr id="746" name="Google Shape;746;p66"/>
          <p:cNvSpPr txBox="1"/>
          <p:nvPr/>
        </p:nvSpPr>
        <p:spPr>
          <a:xfrm flipH="1">
            <a:off x="6944184" y="2230720"/>
            <a:ext cx="15135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100" dirty="0">
                <a:solidFill>
                  <a:schemeClr val="lt1"/>
                </a:solidFill>
                <a:latin typeface="Jost Medium"/>
                <a:ea typeface="Jost Medium"/>
                <a:cs typeface="Jost Medium"/>
                <a:sym typeface="Jost Medium"/>
              </a:rPr>
              <a:t>Pandemic</a:t>
            </a:r>
            <a:endParaRPr sz="2100" dirty="0">
              <a:solidFill>
                <a:schemeClr val="lt1"/>
              </a:solidFill>
              <a:latin typeface="Jost Medium"/>
              <a:ea typeface="Jost Medium"/>
              <a:cs typeface="Jost Medium"/>
              <a:sym typeface="Jost Medium"/>
            </a:endParaRPr>
          </a:p>
        </p:txBody>
      </p:sp>
      <p:sp>
        <p:nvSpPr>
          <p:cNvPr id="747" name="Google Shape;747;p66"/>
          <p:cNvSpPr txBox="1"/>
          <p:nvPr/>
        </p:nvSpPr>
        <p:spPr>
          <a:xfrm flipH="1">
            <a:off x="6772219" y="1521230"/>
            <a:ext cx="1742307" cy="686499"/>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lang="en" dirty="0">
              <a:solidFill>
                <a:schemeClr val="dk1"/>
              </a:solidFill>
              <a:latin typeface="Mulish"/>
              <a:ea typeface="Mulish"/>
              <a:cs typeface="Mulish"/>
              <a:sym typeface="Mulish"/>
            </a:endParaRPr>
          </a:p>
          <a:p>
            <a:pPr marL="0" lvl="0" indent="0" algn="ctr" rtl="0">
              <a:lnSpc>
                <a:spcPct val="115000"/>
              </a:lnSpc>
              <a:spcBef>
                <a:spcPts val="0"/>
              </a:spcBef>
              <a:spcAft>
                <a:spcPts val="0"/>
              </a:spcAft>
              <a:buNone/>
            </a:pPr>
            <a:r>
              <a:rPr lang="en" dirty="0">
                <a:solidFill>
                  <a:schemeClr val="tx1"/>
                </a:solidFill>
                <a:latin typeface="Mulish"/>
                <a:ea typeface="Mulish"/>
                <a:cs typeface="Mulish"/>
                <a:sym typeface="Mulish"/>
              </a:rPr>
              <a:t>Home Ownership by 67.9%</a:t>
            </a:r>
            <a:endParaRPr dirty="0">
              <a:solidFill>
                <a:schemeClr val="tx1"/>
              </a:solidFill>
              <a:latin typeface="Mulish"/>
              <a:ea typeface="Mulish"/>
              <a:cs typeface="Mulish"/>
              <a:sym typeface="Mulish"/>
            </a:endParaRPr>
          </a:p>
        </p:txBody>
      </p:sp>
      <p:sp>
        <p:nvSpPr>
          <p:cNvPr id="748" name="Google Shape;748;p66"/>
          <p:cNvSpPr txBox="1"/>
          <p:nvPr/>
        </p:nvSpPr>
        <p:spPr>
          <a:xfrm flipH="1">
            <a:off x="7104475" y="2721397"/>
            <a:ext cx="1152900" cy="461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100" dirty="0">
                <a:solidFill>
                  <a:schemeClr val="accent1"/>
                </a:solidFill>
                <a:latin typeface="Jost Medium"/>
                <a:ea typeface="Jost Medium"/>
                <a:cs typeface="Jost Medium"/>
                <a:sym typeface="Jost Medium"/>
              </a:rPr>
              <a:t>2020</a:t>
            </a:r>
            <a:endParaRPr sz="2100" dirty="0">
              <a:solidFill>
                <a:schemeClr val="accent1"/>
              </a:solidFill>
              <a:latin typeface="Jost Medium"/>
              <a:ea typeface="Jost Medium"/>
              <a:cs typeface="Jost Medium"/>
              <a:sym typeface="Jost Medium"/>
            </a:endParaRPr>
          </a:p>
        </p:txBody>
      </p:sp>
      <p:cxnSp>
        <p:nvCxnSpPr>
          <p:cNvPr id="749" name="Google Shape;749;p66"/>
          <p:cNvCxnSpPr>
            <a:stCxn id="742" idx="1"/>
            <a:endCxn id="743" idx="3"/>
          </p:cNvCxnSpPr>
          <p:nvPr/>
        </p:nvCxnSpPr>
        <p:spPr>
          <a:xfrm>
            <a:off x="2053175" y="2951947"/>
            <a:ext cx="397800" cy="0"/>
          </a:xfrm>
          <a:prstGeom prst="straightConnector1">
            <a:avLst/>
          </a:prstGeom>
          <a:noFill/>
          <a:ln w="19050" cap="flat" cmpd="sng">
            <a:solidFill>
              <a:schemeClr val="dk1"/>
            </a:solidFill>
            <a:prstDash val="solid"/>
            <a:round/>
            <a:headEnd type="none" w="med" len="med"/>
            <a:tailEnd type="none" w="med" len="med"/>
          </a:ln>
        </p:spPr>
      </p:cxnSp>
      <p:cxnSp>
        <p:nvCxnSpPr>
          <p:cNvPr id="750" name="Google Shape;750;p66"/>
          <p:cNvCxnSpPr>
            <a:stCxn id="743" idx="1"/>
            <a:endCxn id="744" idx="3"/>
          </p:cNvCxnSpPr>
          <p:nvPr/>
        </p:nvCxnSpPr>
        <p:spPr>
          <a:xfrm>
            <a:off x="3603861" y="2951947"/>
            <a:ext cx="398400" cy="0"/>
          </a:xfrm>
          <a:prstGeom prst="straightConnector1">
            <a:avLst/>
          </a:prstGeom>
          <a:noFill/>
          <a:ln w="19050" cap="flat" cmpd="sng">
            <a:solidFill>
              <a:schemeClr val="dk1"/>
            </a:solidFill>
            <a:prstDash val="solid"/>
            <a:round/>
            <a:headEnd type="none" w="med" len="med"/>
            <a:tailEnd type="none" w="med" len="med"/>
          </a:ln>
        </p:spPr>
      </p:cxnSp>
      <p:cxnSp>
        <p:nvCxnSpPr>
          <p:cNvPr id="751" name="Google Shape;751;p66"/>
          <p:cNvCxnSpPr>
            <a:stCxn id="744" idx="1"/>
            <a:endCxn id="745" idx="3"/>
          </p:cNvCxnSpPr>
          <p:nvPr/>
        </p:nvCxnSpPr>
        <p:spPr>
          <a:xfrm>
            <a:off x="5155287" y="2951947"/>
            <a:ext cx="398100" cy="0"/>
          </a:xfrm>
          <a:prstGeom prst="straightConnector1">
            <a:avLst/>
          </a:prstGeom>
          <a:noFill/>
          <a:ln w="19050" cap="flat" cmpd="sng">
            <a:solidFill>
              <a:schemeClr val="dk1"/>
            </a:solidFill>
            <a:prstDash val="solid"/>
            <a:round/>
            <a:headEnd type="none" w="med" len="med"/>
            <a:tailEnd type="none" w="med" len="med"/>
          </a:ln>
        </p:spPr>
      </p:cxnSp>
      <p:cxnSp>
        <p:nvCxnSpPr>
          <p:cNvPr id="752" name="Google Shape;752;p66"/>
          <p:cNvCxnSpPr>
            <a:stCxn id="745" idx="1"/>
            <a:endCxn id="748" idx="3"/>
          </p:cNvCxnSpPr>
          <p:nvPr/>
        </p:nvCxnSpPr>
        <p:spPr>
          <a:xfrm>
            <a:off x="6706324" y="2951947"/>
            <a:ext cx="398100" cy="0"/>
          </a:xfrm>
          <a:prstGeom prst="straightConnector1">
            <a:avLst/>
          </a:prstGeom>
          <a:noFill/>
          <a:ln w="19050" cap="flat" cmpd="sng">
            <a:solidFill>
              <a:schemeClr val="dk1"/>
            </a:solidFill>
            <a:prstDash val="solid"/>
            <a:round/>
            <a:headEnd type="none" w="med" len="med"/>
            <a:tailEnd type="none" w="med" len="med"/>
          </a:ln>
        </p:spPr>
      </p:cxnSp>
      <p:pic>
        <p:nvPicPr>
          <p:cNvPr id="4" name="Picture 3" descr="A house with a arrow going up&#10;&#10;Description automatically generated">
            <a:extLst>
              <a:ext uri="{FF2B5EF4-FFF2-40B4-BE49-F238E27FC236}">
                <a16:creationId xmlns:a16="http://schemas.microsoft.com/office/drawing/2014/main" id="{E5E00F76-2AFE-CD03-016F-DBD53822A53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886623" y="3457985"/>
            <a:ext cx="1513500" cy="1064669"/>
          </a:xfrm>
          <a:prstGeom prst="rect">
            <a:avLst/>
          </a:prstGeom>
        </p:spPr>
      </p:pic>
      <p:sp>
        <p:nvSpPr>
          <p:cNvPr id="6" name="TextBox 5">
            <a:extLst>
              <a:ext uri="{FF2B5EF4-FFF2-40B4-BE49-F238E27FC236}">
                <a16:creationId xmlns:a16="http://schemas.microsoft.com/office/drawing/2014/main" id="{80F60B40-4DAE-24E6-252C-0B96D3625D18}"/>
              </a:ext>
            </a:extLst>
          </p:cNvPr>
          <p:cNvSpPr txBox="1"/>
          <p:nvPr/>
        </p:nvSpPr>
        <p:spPr>
          <a:xfrm>
            <a:off x="4951386" y="4581809"/>
            <a:ext cx="3945575" cy="230832"/>
          </a:xfrm>
          <a:prstGeom prst="rect">
            <a:avLst/>
          </a:prstGeom>
          <a:noFill/>
        </p:spPr>
        <p:txBody>
          <a:bodyPr wrap="square" rtlCol="0">
            <a:spAutoFit/>
          </a:bodyPr>
          <a:lstStyle/>
          <a:p>
            <a:r>
              <a:rPr lang="en-US" sz="900" dirty="0">
                <a:hlinkClick r:id="rId6" tooltip="https://holnaphaz.blog.hu/2016/09/01/hogy_all_most_az_ingatlanpiac"/>
              </a:rPr>
              <a:t>This Photo</a:t>
            </a:r>
            <a:r>
              <a:rPr lang="en-US" sz="900" dirty="0"/>
              <a:t> by Unknown Author is licensed under </a:t>
            </a:r>
            <a:r>
              <a:rPr lang="en-US" sz="900" dirty="0">
                <a:hlinkClick r:id="rId7" tooltip="https://creativecommons.org/licenses/by-nc-nd/3.0/"/>
              </a:rPr>
              <a:t>CC BY-NC-ND</a:t>
            </a:r>
            <a:endParaRPr lang="en-US" sz="900" dirty="0"/>
          </a:p>
        </p:txBody>
      </p:sp>
      <p:sp>
        <p:nvSpPr>
          <p:cNvPr id="7" name="TextBox 6">
            <a:extLst>
              <a:ext uri="{FF2B5EF4-FFF2-40B4-BE49-F238E27FC236}">
                <a16:creationId xmlns:a16="http://schemas.microsoft.com/office/drawing/2014/main" id="{06853687-140F-BD76-DB53-636B6F5ED677}"/>
              </a:ext>
            </a:extLst>
          </p:cNvPr>
          <p:cNvSpPr txBox="1"/>
          <p:nvPr/>
        </p:nvSpPr>
        <p:spPr>
          <a:xfrm>
            <a:off x="6964194" y="2535307"/>
            <a:ext cx="1473480" cy="246221"/>
          </a:xfrm>
          <a:prstGeom prst="rect">
            <a:avLst/>
          </a:prstGeom>
          <a:noFill/>
        </p:spPr>
        <p:txBody>
          <a:bodyPr wrap="none" rtlCol="0">
            <a:spAutoFit/>
          </a:bodyPr>
          <a:lstStyle/>
          <a:p>
            <a:r>
              <a:rPr lang="en-US" sz="1000" dirty="0"/>
              <a:t>(Rothstein et al., 2024)</a:t>
            </a:r>
          </a:p>
        </p:txBody>
      </p:sp>
      <p:sp>
        <p:nvSpPr>
          <p:cNvPr id="8" name="TextBox 7">
            <a:extLst>
              <a:ext uri="{FF2B5EF4-FFF2-40B4-BE49-F238E27FC236}">
                <a16:creationId xmlns:a16="http://schemas.microsoft.com/office/drawing/2014/main" id="{D4BE2257-95D5-C4D0-6E13-103FC8A284EE}"/>
              </a:ext>
            </a:extLst>
          </p:cNvPr>
          <p:cNvSpPr txBox="1"/>
          <p:nvPr/>
        </p:nvSpPr>
        <p:spPr>
          <a:xfrm>
            <a:off x="1059679" y="2535306"/>
            <a:ext cx="909223" cy="246221"/>
          </a:xfrm>
          <a:prstGeom prst="rect">
            <a:avLst/>
          </a:prstGeom>
          <a:noFill/>
        </p:spPr>
        <p:txBody>
          <a:bodyPr wrap="none" rtlCol="0">
            <a:spAutoFit/>
          </a:bodyPr>
          <a:lstStyle/>
          <a:p>
            <a:r>
              <a:rPr lang="en-US" sz="1000" b="0" i="0" dirty="0">
                <a:solidFill>
                  <a:srgbClr val="0D0D0D"/>
                </a:solidFill>
                <a:effectLst/>
                <a:highlight>
                  <a:srgbClr val="FFFFFF"/>
                </a:highlight>
                <a:latin typeface="+mn-lt"/>
              </a:rPr>
              <a:t>(Marx, 2024)</a:t>
            </a:r>
            <a:endParaRPr lang="en-US" sz="1000" dirty="0">
              <a:latin typeface="+mn-lt"/>
            </a:endParaRPr>
          </a:p>
        </p:txBody>
      </p:sp>
      <p:pic>
        <p:nvPicPr>
          <p:cNvPr id="754" name="Audio 753">
            <a:extLst>
              <a:ext uri="{FF2B5EF4-FFF2-40B4-BE49-F238E27FC236}">
                <a16:creationId xmlns:a16="http://schemas.microsoft.com/office/drawing/2014/main" id="{22FAB048-D9F4-6976-9B0A-FC338638977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848084" y="4172518"/>
            <a:ext cx="409291" cy="4092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055"/>
    </mc:Choice>
    <mc:Fallback xmlns="">
      <p:transition spd="slow" advTm="34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75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2" name="Picture 1">
            <a:extLst>
              <a:ext uri="{FF2B5EF4-FFF2-40B4-BE49-F238E27FC236}">
                <a16:creationId xmlns:a16="http://schemas.microsoft.com/office/drawing/2014/main" id="{0880102E-939B-3930-6382-36E33F1A9A05}"/>
              </a:ext>
            </a:extLst>
          </p:cNvPr>
          <p:cNvPicPr>
            <a:picLocks noChangeAspect="1"/>
          </p:cNvPicPr>
          <p:nvPr/>
        </p:nvPicPr>
        <p:blipFill>
          <a:blip r:embed="rId5"/>
          <a:stretch>
            <a:fillRect/>
          </a:stretch>
        </p:blipFill>
        <p:spPr>
          <a:xfrm>
            <a:off x="632178" y="757273"/>
            <a:ext cx="5375515" cy="3634098"/>
          </a:xfrm>
          <a:prstGeom prst="rect">
            <a:avLst/>
          </a:prstGeom>
          <a:effectLst>
            <a:glow rad="61790">
              <a:schemeClr val="bg1">
                <a:alpha val="0"/>
              </a:schemeClr>
            </a:glow>
            <a:outerShdw blurRad="979342" dir="10920000" sx="42000" sy="42000" algn="ctr" rotWithShape="0">
              <a:srgbClr val="000000">
                <a:alpha val="78522"/>
              </a:srgbClr>
            </a:outerShdw>
            <a:reflection stA="54072" endPos="0" dist="50800" dir="5400000" sy="-100000" algn="bl" rotWithShape="0"/>
            <a:softEdge rad="189020"/>
          </a:effectLst>
        </p:spPr>
      </p:pic>
      <p:sp>
        <p:nvSpPr>
          <p:cNvPr id="473" name="Google Shape;473;p51"/>
          <p:cNvSpPr txBox="1">
            <a:spLocks noGrp="1"/>
          </p:cNvSpPr>
          <p:nvPr>
            <p:ph type="title"/>
          </p:nvPr>
        </p:nvSpPr>
        <p:spPr>
          <a:xfrm>
            <a:off x="4112681" y="417048"/>
            <a:ext cx="333925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mj-lt"/>
              </a:rPr>
              <a:t>Market Analysis</a:t>
            </a:r>
            <a:endParaRPr sz="2800" dirty="0">
              <a:latin typeface="+mj-lt"/>
            </a:endParaRPr>
          </a:p>
        </p:txBody>
      </p:sp>
      <p:sp>
        <p:nvSpPr>
          <p:cNvPr id="474" name="Google Shape;474;p51"/>
          <p:cNvSpPr txBox="1">
            <a:spLocks noGrp="1"/>
          </p:cNvSpPr>
          <p:nvPr>
            <p:ph type="subTitle" idx="1"/>
          </p:nvPr>
        </p:nvSpPr>
        <p:spPr>
          <a:xfrm>
            <a:off x="5264079" y="1357877"/>
            <a:ext cx="3880624" cy="2694955"/>
          </a:xfrm>
          <a:prstGeom prst="rect">
            <a:avLst/>
          </a:prstGeom>
        </p:spPr>
        <p:txBody>
          <a:bodyPr spcFirstLastPara="1" wrap="square" lIns="91425" tIns="91425" rIns="91425" bIns="91425" anchor="ctr" anchorCtr="0">
            <a:noAutofit/>
          </a:bodyPr>
          <a:lstStyle/>
          <a:p>
            <a:pPr marL="285750" indent="-285750">
              <a:lnSpc>
                <a:spcPct val="100000"/>
              </a:lnSpc>
              <a:buClr>
                <a:srgbClr val="000000"/>
              </a:buClr>
              <a:buSzPct val="100000"/>
              <a:buFont typeface="Arial" panose="020B0604020202020204" pitchFamily="34" charset="0"/>
              <a:buChar char="•"/>
            </a:pPr>
            <a:r>
              <a:rPr lang="en-US" b="1" dirty="0">
                <a:latin typeface="+mn-lt"/>
                <a:cs typeface="Arial"/>
                <a:sym typeface="Jost Medium"/>
              </a:rPr>
              <a:t>Analyze 2 Million Properties</a:t>
            </a:r>
          </a:p>
          <a:p>
            <a:pPr marL="285750" indent="-285750">
              <a:lnSpc>
                <a:spcPct val="100000"/>
              </a:lnSpc>
              <a:buClr>
                <a:srgbClr val="000000"/>
              </a:buClr>
              <a:buSzPct val="100000"/>
              <a:buFont typeface="Arial" panose="020B0604020202020204" pitchFamily="34" charset="0"/>
              <a:buChar char="•"/>
            </a:pPr>
            <a:endParaRPr lang="en-US" b="1" dirty="0">
              <a:latin typeface="+mn-lt"/>
              <a:cs typeface="Arial"/>
              <a:sym typeface="Jost Medium"/>
            </a:endParaRPr>
          </a:p>
          <a:p>
            <a:pPr marL="285750" indent="-285750">
              <a:lnSpc>
                <a:spcPct val="100000"/>
              </a:lnSpc>
              <a:buClr>
                <a:srgbClr val="000000"/>
              </a:buClr>
              <a:buSzPct val="100000"/>
              <a:buFont typeface="Arial" panose="020B0604020202020204" pitchFamily="34" charset="0"/>
              <a:buChar char="•"/>
            </a:pPr>
            <a:r>
              <a:rPr lang="en-US" b="1" dirty="0">
                <a:latin typeface="+mn-lt"/>
                <a:cs typeface="Arial"/>
                <a:sym typeface="Jost Medium"/>
              </a:rPr>
              <a:t>Challenges of High Prices</a:t>
            </a:r>
          </a:p>
          <a:p>
            <a:pPr marL="285750" indent="-285750">
              <a:lnSpc>
                <a:spcPct val="100000"/>
              </a:lnSpc>
              <a:buClr>
                <a:srgbClr val="000000"/>
              </a:buClr>
              <a:buSzPct val="100000"/>
              <a:buFont typeface="Arial" panose="020B0604020202020204" pitchFamily="34" charset="0"/>
              <a:buChar char="•"/>
            </a:pPr>
            <a:endParaRPr lang="en-US" b="1" dirty="0">
              <a:latin typeface="+mn-lt"/>
              <a:cs typeface="Arial"/>
              <a:sym typeface="Jost Medium"/>
            </a:endParaRPr>
          </a:p>
          <a:p>
            <a:pPr marL="285750" indent="-285750">
              <a:lnSpc>
                <a:spcPct val="100000"/>
              </a:lnSpc>
              <a:buClr>
                <a:srgbClr val="000000"/>
              </a:buClr>
              <a:buSzPct val="100000"/>
              <a:buFont typeface="Arial" panose="020B0604020202020204" pitchFamily="34" charset="0"/>
              <a:buChar char="•"/>
            </a:pPr>
            <a:r>
              <a:rPr lang="en-US" b="1" dirty="0">
                <a:latin typeface="+mn-lt"/>
                <a:cs typeface="Arial"/>
                <a:sym typeface="Jost Medium"/>
              </a:rPr>
              <a:t>Focus on Key attributes</a:t>
            </a:r>
          </a:p>
          <a:p>
            <a:pPr marL="285750" indent="-285750">
              <a:lnSpc>
                <a:spcPct val="100000"/>
              </a:lnSpc>
              <a:buClr>
                <a:srgbClr val="000000"/>
              </a:buClr>
              <a:buSzPct val="100000"/>
              <a:buFont typeface="Arial" panose="020B0604020202020204" pitchFamily="34" charset="0"/>
              <a:buChar char="•"/>
            </a:pPr>
            <a:endParaRPr lang="en-US" b="1" dirty="0">
              <a:latin typeface="+mn-lt"/>
              <a:cs typeface="Arial"/>
              <a:sym typeface="Jost Medium"/>
            </a:endParaRPr>
          </a:p>
          <a:p>
            <a:pPr marL="285750" indent="-285750">
              <a:lnSpc>
                <a:spcPct val="100000"/>
              </a:lnSpc>
              <a:buClr>
                <a:srgbClr val="000000"/>
              </a:buClr>
              <a:buSzPct val="100000"/>
              <a:buFont typeface="Arial" panose="020B0604020202020204" pitchFamily="34" charset="0"/>
              <a:buChar char="•"/>
            </a:pPr>
            <a:r>
              <a:rPr lang="en-US" b="1" dirty="0">
                <a:latin typeface="+mn-lt"/>
                <a:cs typeface="Arial"/>
                <a:sym typeface="Jost Medium"/>
              </a:rPr>
              <a:t>Actionable Insights for navigating</a:t>
            </a:r>
          </a:p>
          <a:p>
            <a:pPr marL="0" indent="0">
              <a:lnSpc>
                <a:spcPct val="100000"/>
              </a:lnSpc>
              <a:buClr>
                <a:srgbClr val="000000"/>
              </a:buClr>
              <a:buSzPct val="100000"/>
              <a:buNone/>
            </a:pPr>
            <a:endParaRPr lang="en-US" b="1" dirty="0">
              <a:latin typeface="+mn-lt"/>
              <a:cs typeface="Arial"/>
              <a:sym typeface="Jost Medium"/>
            </a:endParaRPr>
          </a:p>
          <a:p>
            <a:pPr marL="285750" indent="-285750">
              <a:lnSpc>
                <a:spcPct val="100000"/>
              </a:lnSpc>
              <a:buClr>
                <a:srgbClr val="000000"/>
              </a:buClr>
              <a:buSzPct val="100000"/>
              <a:buFont typeface="Arial" panose="020B0604020202020204" pitchFamily="34" charset="0"/>
              <a:buChar char="•"/>
            </a:pPr>
            <a:r>
              <a:rPr lang="en-US" b="1" dirty="0">
                <a:latin typeface="+mn-lt"/>
                <a:cs typeface="Arial"/>
                <a:sym typeface="Jost Medium"/>
              </a:rPr>
              <a:t>Aid in making informed decisions</a:t>
            </a:r>
            <a:endParaRPr lang="en-US" b="1" dirty="0">
              <a:latin typeface="+mn-lt"/>
              <a:cs typeface="Arial"/>
              <a:sym typeface="Arial"/>
            </a:endParaRPr>
          </a:p>
        </p:txBody>
      </p:sp>
      <p:cxnSp>
        <p:nvCxnSpPr>
          <p:cNvPr id="475" name="Google Shape;475;p51"/>
          <p:cNvCxnSpPr>
            <a:cxnSpLocks/>
          </p:cNvCxnSpPr>
          <p:nvPr/>
        </p:nvCxnSpPr>
        <p:spPr>
          <a:xfrm>
            <a:off x="4213077" y="942986"/>
            <a:ext cx="5072252" cy="0"/>
          </a:xfrm>
          <a:prstGeom prst="straightConnector1">
            <a:avLst/>
          </a:prstGeom>
          <a:noFill/>
          <a:ln w="19050" cap="flat" cmpd="sng">
            <a:solidFill>
              <a:schemeClr val="accent1"/>
            </a:solidFill>
            <a:prstDash val="solid"/>
            <a:round/>
            <a:headEnd type="none" w="med" len="med"/>
            <a:tailEnd type="none" w="med" len="med"/>
          </a:ln>
        </p:spPr>
      </p:cxnSp>
      <p:sp>
        <p:nvSpPr>
          <p:cNvPr id="3" name="TextBox 2">
            <a:extLst>
              <a:ext uri="{FF2B5EF4-FFF2-40B4-BE49-F238E27FC236}">
                <a16:creationId xmlns:a16="http://schemas.microsoft.com/office/drawing/2014/main" id="{91213C00-264A-2A22-B44C-4D7464D987E7}"/>
              </a:ext>
            </a:extLst>
          </p:cNvPr>
          <p:cNvSpPr txBox="1"/>
          <p:nvPr/>
        </p:nvSpPr>
        <p:spPr>
          <a:xfrm>
            <a:off x="3641680" y="4499121"/>
            <a:ext cx="3244799" cy="246221"/>
          </a:xfrm>
          <a:prstGeom prst="rect">
            <a:avLst/>
          </a:prstGeom>
          <a:noFill/>
        </p:spPr>
        <p:txBody>
          <a:bodyPr wrap="none" rtlCol="0">
            <a:spAutoFit/>
          </a:bodyPr>
          <a:lstStyle/>
          <a:p>
            <a:r>
              <a:rPr lang="en-US" sz="1000" dirty="0">
                <a:latin typeface="+mn-lt"/>
              </a:rPr>
              <a:t>Figure 1: </a:t>
            </a:r>
            <a:r>
              <a:rPr lang="en-US" sz="1000" b="0" i="0" dirty="0">
                <a:solidFill>
                  <a:srgbClr val="0D0D0D"/>
                </a:solidFill>
                <a:effectLst/>
                <a:highlight>
                  <a:srgbClr val="FFFFFF"/>
                </a:highlight>
                <a:latin typeface="+mn-lt"/>
              </a:rPr>
              <a:t>("Typical U.S. Home Values by State," 2024)</a:t>
            </a:r>
            <a:endParaRPr lang="en-US" sz="1000" dirty="0">
              <a:latin typeface="+mn-lt"/>
            </a:endParaRPr>
          </a:p>
        </p:txBody>
      </p:sp>
      <p:sp>
        <p:nvSpPr>
          <p:cNvPr id="4" name="TextBox 3">
            <a:extLst>
              <a:ext uri="{FF2B5EF4-FFF2-40B4-BE49-F238E27FC236}">
                <a16:creationId xmlns:a16="http://schemas.microsoft.com/office/drawing/2014/main" id="{D56598E8-EC52-0EF4-EEDF-57813E441B0A}"/>
              </a:ext>
            </a:extLst>
          </p:cNvPr>
          <p:cNvSpPr txBox="1"/>
          <p:nvPr/>
        </p:nvSpPr>
        <p:spPr>
          <a:xfrm>
            <a:off x="7979814" y="4499120"/>
            <a:ext cx="1013419" cy="246221"/>
          </a:xfrm>
          <a:prstGeom prst="rect">
            <a:avLst/>
          </a:prstGeom>
          <a:noFill/>
        </p:spPr>
        <p:txBody>
          <a:bodyPr wrap="none" rtlCol="0">
            <a:spAutoFit/>
          </a:bodyPr>
          <a:lstStyle/>
          <a:p>
            <a:r>
              <a:rPr lang="en-US" sz="1000" b="0" i="0" u="none" strike="noStrike" dirty="0">
                <a:solidFill>
                  <a:srgbClr val="0D0D0D"/>
                </a:solidFill>
                <a:effectLst/>
                <a:highlight>
                  <a:srgbClr val="FFFFFF"/>
                </a:highlight>
                <a:latin typeface="+mn-lt"/>
              </a:rPr>
              <a:t>(Shakib, 2024)</a:t>
            </a:r>
            <a:endParaRPr lang="en-US" sz="1000" dirty="0">
              <a:latin typeface="+mn-lt"/>
            </a:endParaRPr>
          </a:p>
        </p:txBody>
      </p:sp>
      <p:pic>
        <p:nvPicPr>
          <p:cNvPr id="48" name="Audio 47">
            <a:extLst>
              <a:ext uri="{FF2B5EF4-FFF2-40B4-BE49-F238E27FC236}">
                <a16:creationId xmlns:a16="http://schemas.microsoft.com/office/drawing/2014/main" id="{A913598B-9D14-CD28-11CD-4AB39A8662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00081" y="4157785"/>
            <a:ext cx="393152" cy="3931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747"/>
    </mc:Choice>
    <mc:Fallback xmlns="">
      <p:transition spd="slow" advTm="29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53"/>
          <p:cNvSpPr/>
          <p:nvPr/>
        </p:nvSpPr>
        <p:spPr>
          <a:xfrm>
            <a:off x="4834638" y="3775350"/>
            <a:ext cx="1892375" cy="1015546"/>
          </a:xfrm>
          <a:custGeom>
            <a:avLst/>
            <a:gdLst/>
            <a:ahLst/>
            <a:cxnLst/>
            <a:rect l="l" t="t" r="r" b="b"/>
            <a:pathLst>
              <a:path w="7163" h="3844" extrusionOk="0">
                <a:moveTo>
                  <a:pt x="5703" y="0"/>
                </a:moveTo>
                <a:lnTo>
                  <a:pt x="5703" y="250"/>
                </a:lnTo>
                <a:lnTo>
                  <a:pt x="5401" y="283"/>
                </a:lnTo>
                <a:lnTo>
                  <a:pt x="5401" y="466"/>
                </a:lnTo>
                <a:lnTo>
                  <a:pt x="5113" y="466"/>
                </a:lnTo>
                <a:lnTo>
                  <a:pt x="5113" y="1007"/>
                </a:lnTo>
                <a:lnTo>
                  <a:pt x="4886" y="1007"/>
                </a:lnTo>
                <a:lnTo>
                  <a:pt x="4886" y="868"/>
                </a:lnTo>
                <a:lnTo>
                  <a:pt x="4331" y="868"/>
                </a:lnTo>
                <a:lnTo>
                  <a:pt x="4331" y="1007"/>
                </a:lnTo>
                <a:lnTo>
                  <a:pt x="4177" y="1007"/>
                </a:lnTo>
                <a:lnTo>
                  <a:pt x="4177" y="2104"/>
                </a:lnTo>
                <a:lnTo>
                  <a:pt x="3928" y="2104"/>
                </a:lnTo>
                <a:lnTo>
                  <a:pt x="3928" y="1822"/>
                </a:lnTo>
                <a:lnTo>
                  <a:pt x="3430" y="1822"/>
                </a:lnTo>
                <a:lnTo>
                  <a:pt x="3430" y="1345"/>
                </a:lnTo>
                <a:lnTo>
                  <a:pt x="3081" y="1345"/>
                </a:lnTo>
                <a:lnTo>
                  <a:pt x="3081" y="128"/>
                </a:lnTo>
                <a:lnTo>
                  <a:pt x="2234" y="1"/>
                </a:lnTo>
                <a:lnTo>
                  <a:pt x="2234" y="1345"/>
                </a:lnTo>
                <a:lnTo>
                  <a:pt x="1931" y="1345"/>
                </a:lnTo>
                <a:lnTo>
                  <a:pt x="1931" y="930"/>
                </a:lnTo>
                <a:lnTo>
                  <a:pt x="1583" y="930"/>
                </a:lnTo>
                <a:lnTo>
                  <a:pt x="1583" y="751"/>
                </a:lnTo>
                <a:lnTo>
                  <a:pt x="1206" y="705"/>
                </a:lnTo>
                <a:lnTo>
                  <a:pt x="1206" y="930"/>
                </a:lnTo>
                <a:lnTo>
                  <a:pt x="1084" y="930"/>
                </a:lnTo>
                <a:lnTo>
                  <a:pt x="1084" y="1330"/>
                </a:lnTo>
                <a:lnTo>
                  <a:pt x="808" y="1330"/>
                </a:lnTo>
                <a:lnTo>
                  <a:pt x="808" y="1007"/>
                </a:lnTo>
                <a:lnTo>
                  <a:pt x="0" y="1007"/>
                </a:lnTo>
                <a:lnTo>
                  <a:pt x="0" y="3844"/>
                </a:lnTo>
                <a:lnTo>
                  <a:pt x="7163" y="3844"/>
                </a:lnTo>
                <a:lnTo>
                  <a:pt x="7163" y="2104"/>
                </a:lnTo>
                <a:lnTo>
                  <a:pt x="7163" y="930"/>
                </a:lnTo>
                <a:lnTo>
                  <a:pt x="6807" y="930"/>
                </a:lnTo>
                <a:lnTo>
                  <a:pt x="6807" y="466"/>
                </a:lnTo>
                <a:lnTo>
                  <a:pt x="6519" y="466"/>
                </a:lnTo>
                <a:lnTo>
                  <a:pt x="6519" y="163"/>
                </a:lnTo>
                <a:lnTo>
                  <a:pt x="6079" y="210"/>
                </a:lnTo>
                <a:lnTo>
                  <a:pt x="6079" y="46"/>
                </a:lnTo>
                <a:lnTo>
                  <a:pt x="5703"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9" name="Google Shape;509;p53"/>
          <p:cNvSpPr txBox="1">
            <a:spLocks noGrp="1"/>
          </p:cNvSpPr>
          <p:nvPr>
            <p:ph type="title"/>
          </p:nvPr>
        </p:nvSpPr>
        <p:spPr>
          <a:xfrm>
            <a:off x="1413736" y="290763"/>
            <a:ext cx="5201298" cy="572700"/>
          </a:xfrm>
          <a:prstGeom prst="rect">
            <a:avLst/>
          </a:prstGeom>
        </p:spPr>
        <p:txBody>
          <a:bodyPr spcFirstLastPara="1" wrap="square" lIns="91425" tIns="91425" rIns="91425" bIns="91425" anchor="t" anchorCtr="0">
            <a:noAutofit/>
          </a:bodyPr>
          <a:lstStyle/>
          <a:p>
            <a:pPr marL="0" lvl="0" indent="0"/>
            <a:r>
              <a:rPr lang="en-US" sz="2800" dirty="0">
                <a:latin typeface="+mj-lt"/>
              </a:rPr>
              <a:t>Prepare Data for Analysis</a:t>
            </a:r>
            <a:endParaRPr sz="2800" dirty="0">
              <a:latin typeface="+mj-lt"/>
            </a:endParaRPr>
          </a:p>
        </p:txBody>
      </p:sp>
      <p:sp>
        <p:nvSpPr>
          <p:cNvPr id="516" name="Google Shape;516;p53"/>
          <p:cNvSpPr/>
          <p:nvPr/>
        </p:nvSpPr>
        <p:spPr>
          <a:xfrm>
            <a:off x="5794920" y="2119295"/>
            <a:ext cx="3794400" cy="2756160"/>
          </a:xfrm>
          <a:custGeom>
            <a:avLst/>
            <a:gdLst/>
            <a:ahLst/>
            <a:cxnLst/>
            <a:rect l="l" t="t" r="r" b="b"/>
            <a:pathLst>
              <a:path w="10540" h="7656" extrusionOk="0">
                <a:moveTo>
                  <a:pt x="8707" y="5675"/>
                </a:moveTo>
                <a:cubicBezTo>
                  <a:pt x="8702" y="5672"/>
                  <a:pt x="8697" y="5669"/>
                  <a:pt x="8692" y="5666"/>
                </a:cubicBezTo>
                <a:lnTo>
                  <a:pt x="8692" y="5625"/>
                </a:lnTo>
                <a:cubicBezTo>
                  <a:pt x="8697" y="5628"/>
                  <a:pt x="8702" y="5631"/>
                  <a:pt x="8707" y="5634"/>
                </a:cubicBezTo>
                <a:lnTo>
                  <a:pt x="8707" y="5675"/>
                </a:lnTo>
                <a:moveTo>
                  <a:pt x="8707" y="5738"/>
                </a:moveTo>
                <a:cubicBezTo>
                  <a:pt x="8702" y="5736"/>
                  <a:pt x="8697" y="5735"/>
                  <a:pt x="8692" y="5733"/>
                </a:cubicBezTo>
                <a:lnTo>
                  <a:pt x="8692" y="5706"/>
                </a:lnTo>
                <a:cubicBezTo>
                  <a:pt x="8697" y="5709"/>
                  <a:pt x="8702" y="5713"/>
                  <a:pt x="8707" y="5716"/>
                </a:cubicBezTo>
                <a:lnTo>
                  <a:pt x="8707" y="5738"/>
                </a:lnTo>
                <a:moveTo>
                  <a:pt x="8619" y="5796"/>
                </a:moveTo>
                <a:lnTo>
                  <a:pt x="8520" y="5796"/>
                </a:lnTo>
                <a:lnTo>
                  <a:pt x="8520" y="5721"/>
                </a:lnTo>
                <a:cubicBezTo>
                  <a:pt x="8551" y="5737"/>
                  <a:pt x="8584" y="5754"/>
                  <a:pt x="8619" y="5770"/>
                </a:cubicBezTo>
                <a:lnTo>
                  <a:pt x="8619" y="5796"/>
                </a:lnTo>
                <a:moveTo>
                  <a:pt x="8520" y="5628"/>
                </a:moveTo>
                <a:cubicBezTo>
                  <a:pt x="8526" y="5626"/>
                  <a:pt x="8533" y="5624"/>
                  <a:pt x="8540" y="5624"/>
                </a:cubicBezTo>
                <a:cubicBezTo>
                  <a:pt x="8580" y="5624"/>
                  <a:pt x="8613" y="5659"/>
                  <a:pt x="8618" y="5704"/>
                </a:cubicBezTo>
                <a:cubicBezTo>
                  <a:pt x="8583" y="5689"/>
                  <a:pt x="8551" y="5675"/>
                  <a:pt x="8520" y="5661"/>
                </a:cubicBezTo>
                <a:lnTo>
                  <a:pt x="8520" y="5628"/>
                </a:lnTo>
                <a:moveTo>
                  <a:pt x="9829" y="5505"/>
                </a:moveTo>
                <a:lnTo>
                  <a:pt x="9829" y="5783"/>
                </a:lnTo>
                <a:lnTo>
                  <a:pt x="9553" y="5783"/>
                </a:lnTo>
                <a:lnTo>
                  <a:pt x="9553" y="5438"/>
                </a:lnTo>
                <a:lnTo>
                  <a:pt x="9431" y="5438"/>
                </a:lnTo>
                <a:lnTo>
                  <a:pt x="9431" y="5244"/>
                </a:lnTo>
                <a:lnTo>
                  <a:pt x="9054" y="5284"/>
                </a:lnTo>
                <a:lnTo>
                  <a:pt x="9054" y="5438"/>
                </a:lnTo>
                <a:lnTo>
                  <a:pt x="8707" y="5438"/>
                </a:lnTo>
                <a:lnTo>
                  <a:pt x="8707" y="5595"/>
                </a:lnTo>
                <a:cubicBezTo>
                  <a:pt x="8702" y="5592"/>
                  <a:pt x="8697" y="5589"/>
                  <a:pt x="8692" y="5586"/>
                </a:cubicBezTo>
                <a:lnTo>
                  <a:pt x="8692" y="5405"/>
                </a:lnTo>
                <a:cubicBezTo>
                  <a:pt x="8692" y="5374"/>
                  <a:pt x="8670" y="5349"/>
                  <a:pt x="8640" y="5344"/>
                </a:cubicBezTo>
                <a:lnTo>
                  <a:pt x="8403" y="5304"/>
                </a:lnTo>
                <a:lnTo>
                  <a:pt x="8403" y="4638"/>
                </a:lnTo>
                <a:lnTo>
                  <a:pt x="7745" y="4723"/>
                </a:lnTo>
                <a:lnTo>
                  <a:pt x="7745" y="2551"/>
                </a:lnTo>
                <a:lnTo>
                  <a:pt x="7583" y="2551"/>
                </a:lnTo>
                <a:lnTo>
                  <a:pt x="7583" y="1912"/>
                </a:lnTo>
                <a:lnTo>
                  <a:pt x="7391" y="1912"/>
                </a:lnTo>
                <a:lnTo>
                  <a:pt x="7391" y="1411"/>
                </a:lnTo>
                <a:lnTo>
                  <a:pt x="7309" y="1411"/>
                </a:lnTo>
                <a:lnTo>
                  <a:pt x="7309" y="1154"/>
                </a:lnTo>
                <a:lnTo>
                  <a:pt x="7143" y="987"/>
                </a:lnTo>
                <a:lnTo>
                  <a:pt x="7121" y="987"/>
                </a:lnTo>
                <a:lnTo>
                  <a:pt x="7121" y="461"/>
                </a:lnTo>
                <a:lnTo>
                  <a:pt x="7086" y="461"/>
                </a:lnTo>
                <a:lnTo>
                  <a:pt x="7086" y="0"/>
                </a:lnTo>
                <a:lnTo>
                  <a:pt x="7026" y="0"/>
                </a:lnTo>
                <a:lnTo>
                  <a:pt x="7026" y="461"/>
                </a:lnTo>
                <a:lnTo>
                  <a:pt x="6991" y="461"/>
                </a:lnTo>
                <a:lnTo>
                  <a:pt x="6991" y="987"/>
                </a:lnTo>
                <a:lnTo>
                  <a:pt x="6969" y="987"/>
                </a:lnTo>
                <a:lnTo>
                  <a:pt x="6803" y="1154"/>
                </a:lnTo>
                <a:lnTo>
                  <a:pt x="6803" y="1411"/>
                </a:lnTo>
                <a:lnTo>
                  <a:pt x="6721" y="1411"/>
                </a:lnTo>
                <a:lnTo>
                  <a:pt x="6721" y="1912"/>
                </a:lnTo>
                <a:lnTo>
                  <a:pt x="6529" y="1912"/>
                </a:lnTo>
                <a:lnTo>
                  <a:pt x="6529" y="2551"/>
                </a:lnTo>
                <a:lnTo>
                  <a:pt x="6367" y="2551"/>
                </a:lnTo>
                <a:lnTo>
                  <a:pt x="6367" y="5505"/>
                </a:lnTo>
                <a:lnTo>
                  <a:pt x="6306" y="5505"/>
                </a:lnTo>
                <a:lnTo>
                  <a:pt x="6306" y="5384"/>
                </a:lnTo>
                <a:lnTo>
                  <a:pt x="5751" y="5384"/>
                </a:lnTo>
                <a:lnTo>
                  <a:pt x="5751" y="5505"/>
                </a:lnTo>
                <a:lnTo>
                  <a:pt x="5524" y="5505"/>
                </a:lnTo>
                <a:lnTo>
                  <a:pt x="5524" y="5038"/>
                </a:lnTo>
                <a:lnTo>
                  <a:pt x="5236" y="5038"/>
                </a:lnTo>
                <a:lnTo>
                  <a:pt x="5236" y="4881"/>
                </a:lnTo>
                <a:lnTo>
                  <a:pt x="4935" y="4853"/>
                </a:lnTo>
                <a:lnTo>
                  <a:pt x="4935" y="4636"/>
                </a:lnTo>
                <a:lnTo>
                  <a:pt x="4559" y="4677"/>
                </a:lnTo>
                <a:lnTo>
                  <a:pt x="4559" y="4818"/>
                </a:lnTo>
                <a:lnTo>
                  <a:pt x="4119" y="4777"/>
                </a:lnTo>
                <a:lnTo>
                  <a:pt x="4119" y="5038"/>
                </a:lnTo>
                <a:lnTo>
                  <a:pt x="3831" y="5038"/>
                </a:lnTo>
                <a:lnTo>
                  <a:pt x="3831" y="5438"/>
                </a:lnTo>
                <a:lnTo>
                  <a:pt x="3475" y="5438"/>
                </a:lnTo>
                <a:lnTo>
                  <a:pt x="3475" y="6450"/>
                </a:lnTo>
                <a:lnTo>
                  <a:pt x="3034" y="6450"/>
                </a:lnTo>
                <a:lnTo>
                  <a:pt x="3034" y="6083"/>
                </a:lnTo>
                <a:lnTo>
                  <a:pt x="2368" y="6083"/>
                </a:lnTo>
                <a:lnTo>
                  <a:pt x="2368" y="5799"/>
                </a:lnTo>
                <a:lnTo>
                  <a:pt x="2209" y="5816"/>
                </a:lnTo>
                <a:lnTo>
                  <a:pt x="2209" y="5659"/>
                </a:lnTo>
                <a:lnTo>
                  <a:pt x="1832" y="5699"/>
                </a:lnTo>
                <a:lnTo>
                  <a:pt x="1832" y="5856"/>
                </a:lnTo>
                <a:lnTo>
                  <a:pt x="1673" y="5873"/>
                </a:lnTo>
                <a:lnTo>
                  <a:pt x="1673" y="6083"/>
                </a:lnTo>
                <a:lnTo>
                  <a:pt x="1340" y="6083"/>
                </a:lnTo>
                <a:lnTo>
                  <a:pt x="1340" y="6305"/>
                </a:lnTo>
                <a:lnTo>
                  <a:pt x="37" y="6305"/>
                </a:lnTo>
                <a:lnTo>
                  <a:pt x="37" y="6450"/>
                </a:lnTo>
                <a:lnTo>
                  <a:pt x="0" y="6450"/>
                </a:lnTo>
                <a:lnTo>
                  <a:pt x="0" y="7656"/>
                </a:lnTo>
                <a:lnTo>
                  <a:pt x="10540" y="7656"/>
                </a:lnTo>
                <a:lnTo>
                  <a:pt x="10540" y="5505"/>
                </a:lnTo>
                <a:lnTo>
                  <a:pt x="9829" y="5505"/>
                </a:lnTo>
                <a:close/>
              </a:path>
            </a:pathLst>
          </a:custGeom>
          <a:solidFill>
            <a:schemeClr val="dk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 name="TextBox 10">
            <a:extLst>
              <a:ext uri="{FF2B5EF4-FFF2-40B4-BE49-F238E27FC236}">
                <a16:creationId xmlns:a16="http://schemas.microsoft.com/office/drawing/2014/main" id="{BA0AEA58-FCFC-1724-6470-D90BAD824A1C}"/>
              </a:ext>
            </a:extLst>
          </p:cNvPr>
          <p:cNvSpPr txBox="1"/>
          <p:nvPr/>
        </p:nvSpPr>
        <p:spPr>
          <a:xfrm>
            <a:off x="1413653" y="1125200"/>
            <a:ext cx="2327333" cy="2893100"/>
          </a:xfrm>
          <a:prstGeom prst="rect">
            <a:avLst/>
          </a:prstGeom>
          <a:noFill/>
        </p:spPr>
        <p:txBody>
          <a:bodyPr wrap="square" rtlCol="0">
            <a:spAutoFit/>
          </a:bodyPr>
          <a:lstStyle/>
          <a:p>
            <a:pPr>
              <a:buSzPct val="100000"/>
              <a:buFont typeface="Arial" panose="020B0604020202020204" pitchFamily="34" charset="0"/>
              <a:buChar char="•"/>
            </a:pPr>
            <a:r>
              <a:rPr lang="en-US" b="1" dirty="0">
                <a:solidFill>
                  <a:schemeClr val="dk1"/>
                </a:solidFill>
                <a:latin typeface="+mn-lt"/>
                <a:sym typeface="Mulish"/>
              </a:rPr>
              <a:t>Remove Irrelevant</a:t>
            </a:r>
          </a:p>
          <a:p>
            <a:pPr>
              <a:buSzPct val="100000"/>
              <a:buFont typeface="Arial" panose="020B0604020202020204" pitchFamily="34" charset="0"/>
              <a:buChar char="•"/>
            </a:pPr>
            <a:endParaRPr lang="en-US" b="1" dirty="0">
              <a:solidFill>
                <a:schemeClr val="dk1"/>
              </a:solidFill>
              <a:latin typeface="+mn-lt"/>
              <a:sym typeface="Mulish"/>
            </a:endParaRPr>
          </a:p>
          <a:p>
            <a:pPr>
              <a:buSzPct val="100000"/>
              <a:buFont typeface="Arial" panose="020B0604020202020204" pitchFamily="34" charset="0"/>
              <a:buChar char="•"/>
            </a:pPr>
            <a:r>
              <a:rPr lang="en-US" b="1" dirty="0">
                <a:solidFill>
                  <a:schemeClr val="dk1"/>
                </a:solidFill>
                <a:latin typeface="+mn-lt"/>
                <a:sym typeface="Mulish"/>
              </a:rPr>
              <a:t>Fill Missing</a:t>
            </a:r>
          </a:p>
          <a:p>
            <a:pPr>
              <a:buSzPct val="100000"/>
              <a:buFont typeface="Arial" panose="020B0604020202020204" pitchFamily="34" charset="0"/>
              <a:buChar char="•"/>
            </a:pPr>
            <a:endParaRPr lang="en-US" b="1" dirty="0">
              <a:solidFill>
                <a:schemeClr val="dk1"/>
              </a:solidFill>
              <a:latin typeface="+mn-lt"/>
              <a:sym typeface="Mulish"/>
            </a:endParaRPr>
          </a:p>
          <a:p>
            <a:pPr>
              <a:buSzPct val="100000"/>
              <a:buFont typeface="Arial" panose="020B0604020202020204" pitchFamily="34" charset="0"/>
              <a:buChar char="•"/>
            </a:pPr>
            <a:r>
              <a:rPr lang="en-US" b="1" dirty="0">
                <a:solidFill>
                  <a:schemeClr val="dk1"/>
                </a:solidFill>
                <a:latin typeface="+mn-lt"/>
                <a:sym typeface="Mulish"/>
              </a:rPr>
              <a:t>Eliminate Duplicates</a:t>
            </a:r>
          </a:p>
          <a:p>
            <a:pPr>
              <a:buSzPct val="100000"/>
              <a:buFont typeface="Arial" panose="020B0604020202020204" pitchFamily="34" charset="0"/>
              <a:buChar char="•"/>
            </a:pPr>
            <a:endParaRPr lang="en-US" b="1" dirty="0">
              <a:solidFill>
                <a:schemeClr val="dk1"/>
              </a:solidFill>
              <a:latin typeface="+mn-lt"/>
              <a:sym typeface="Mulish"/>
            </a:endParaRPr>
          </a:p>
          <a:p>
            <a:pPr>
              <a:buSzPct val="100000"/>
              <a:buFont typeface="Arial" panose="020B0604020202020204" pitchFamily="34" charset="0"/>
              <a:buChar char="•"/>
            </a:pPr>
            <a:r>
              <a:rPr lang="en-US" b="1" dirty="0">
                <a:solidFill>
                  <a:schemeClr val="dk1"/>
                </a:solidFill>
                <a:latin typeface="+mn-lt"/>
                <a:sym typeface="Mulish"/>
              </a:rPr>
              <a:t>Outlier Handling</a:t>
            </a:r>
          </a:p>
          <a:p>
            <a:pPr>
              <a:buSzPct val="100000"/>
              <a:buFont typeface="Arial" panose="020B0604020202020204" pitchFamily="34" charset="0"/>
              <a:buChar char="•"/>
            </a:pPr>
            <a:endParaRPr lang="en-US" b="1" dirty="0">
              <a:solidFill>
                <a:schemeClr val="dk1"/>
              </a:solidFill>
              <a:latin typeface="+mn-lt"/>
              <a:sym typeface="Mulish"/>
            </a:endParaRPr>
          </a:p>
          <a:p>
            <a:pPr>
              <a:buSzPct val="100000"/>
              <a:buFont typeface="Arial" panose="020B0604020202020204" pitchFamily="34" charset="0"/>
              <a:buChar char="•"/>
            </a:pPr>
            <a:r>
              <a:rPr lang="en-US" b="1" dirty="0">
                <a:solidFill>
                  <a:schemeClr val="dk1"/>
                </a:solidFill>
                <a:latin typeface="+mn-lt"/>
                <a:sym typeface="Mulish"/>
              </a:rPr>
              <a:t>Encode Categories</a:t>
            </a:r>
          </a:p>
          <a:p>
            <a:pPr>
              <a:buSzPct val="100000"/>
              <a:buFont typeface="Arial" panose="020B0604020202020204" pitchFamily="34" charset="0"/>
              <a:buChar char="•"/>
            </a:pPr>
            <a:endParaRPr lang="en-US" b="1" dirty="0">
              <a:solidFill>
                <a:schemeClr val="dk1"/>
              </a:solidFill>
              <a:latin typeface="+mn-lt"/>
              <a:sym typeface="Mulish"/>
            </a:endParaRPr>
          </a:p>
          <a:p>
            <a:pPr>
              <a:buSzPct val="100000"/>
              <a:buFont typeface="Arial" panose="020B0604020202020204" pitchFamily="34" charset="0"/>
              <a:buChar char="•"/>
            </a:pPr>
            <a:r>
              <a:rPr lang="en-US" b="1" dirty="0">
                <a:solidFill>
                  <a:schemeClr val="dk1"/>
                </a:solidFill>
                <a:latin typeface="+mn-lt"/>
                <a:sym typeface="Mulish"/>
              </a:rPr>
              <a:t>Validate Consistency</a:t>
            </a:r>
          </a:p>
          <a:p>
            <a:pPr>
              <a:buSzPct val="100000"/>
            </a:pPr>
            <a:endParaRPr lang="en-US" b="1" dirty="0">
              <a:solidFill>
                <a:schemeClr val="dk1"/>
              </a:solidFill>
              <a:latin typeface="+mn-lt"/>
              <a:sym typeface="Mulish"/>
            </a:endParaRPr>
          </a:p>
          <a:p>
            <a:pPr>
              <a:buSzPct val="100000"/>
              <a:buFont typeface="Arial" panose="020B0604020202020204" pitchFamily="34" charset="0"/>
              <a:buChar char="•"/>
            </a:pPr>
            <a:r>
              <a:rPr lang="en-US" b="1" dirty="0">
                <a:solidFill>
                  <a:schemeClr val="dk1"/>
                </a:solidFill>
                <a:latin typeface="+mn-lt"/>
                <a:sym typeface="Mulish"/>
              </a:rPr>
              <a:t>Confirm Integrity</a:t>
            </a:r>
          </a:p>
        </p:txBody>
      </p:sp>
      <p:pic>
        <p:nvPicPr>
          <p:cNvPr id="12" name="Picture 11" descr="A midsection of a person holding a miniature house">
            <a:extLst>
              <a:ext uri="{FF2B5EF4-FFF2-40B4-BE49-F238E27FC236}">
                <a16:creationId xmlns:a16="http://schemas.microsoft.com/office/drawing/2014/main" id="{E00E35E5-1FBC-4A29-D71E-E76E88E38E86}"/>
              </a:ext>
            </a:extLst>
          </p:cNvPr>
          <p:cNvPicPr>
            <a:picLocks noChangeAspect="1"/>
          </p:cNvPicPr>
          <p:nvPr/>
        </p:nvPicPr>
        <p:blipFill>
          <a:blip r:embed="rId5">
            <a:alphaModFix/>
          </a:blip>
          <a:stretch>
            <a:fillRect/>
          </a:stretch>
        </p:blipFill>
        <p:spPr>
          <a:xfrm>
            <a:off x="4014385" y="1347275"/>
            <a:ext cx="3582826" cy="2255133"/>
          </a:xfrm>
          <a:prstGeom prst="rect">
            <a:avLst/>
          </a:prstGeom>
          <a:effectLst>
            <a:glow rad="761092">
              <a:schemeClr val="accent1">
                <a:alpha val="14615"/>
              </a:schemeClr>
            </a:glow>
            <a:softEdge rad="266405"/>
          </a:effectLst>
        </p:spPr>
      </p:pic>
      <p:pic>
        <p:nvPicPr>
          <p:cNvPr id="51" name="Audio 50">
            <a:extLst>
              <a:ext uri="{FF2B5EF4-FFF2-40B4-BE49-F238E27FC236}">
                <a16:creationId xmlns:a16="http://schemas.microsoft.com/office/drawing/2014/main" id="{35D39C8C-F030-DAD3-A32F-318E5D6086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51320" y="3305754"/>
            <a:ext cx="383241" cy="3832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9825"/>
    </mc:Choice>
    <mc:Fallback xmlns="">
      <p:transition spd="slow" advTm="49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4"/>
          <p:cNvSpPr txBox="1">
            <a:spLocks noGrp="1"/>
          </p:cNvSpPr>
          <p:nvPr>
            <p:ph type="title"/>
          </p:nvPr>
        </p:nvSpPr>
        <p:spPr>
          <a:xfrm>
            <a:off x="720000" y="550561"/>
            <a:ext cx="2527402" cy="572700"/>
          </a:xfrm>
          <a:prstGeom prst="rect">
            <a:avLst/>
          </a:prstGeom>
        </p:spPr>
        <p:txBody>
          <a:bodyPr spcFirstLastPara="1" wrap="square" lIns="91425" tIns="91425" rIns="91425" bIns="91425" anchor="t" anchorCtr="0">
            <a:noAutofit/>
          </a:bodyPr>
          <a:lstStyle/>
          <a:p>
            <a:r>
              <a:rPr lang="en-US" sz="2800" dirty="0">
                <a:latin typeface="+mj-lt"/>
              </a:rPr>
              <a:t>Pricing Tiers</a:t>
            </a:r>
            <a:endParaRPr sz="2800" dirty="0">
              <a:latin typeface="+mj-lt"/>
            </a:endParaRPr>
          </a:p>
        </p:txBody>
      </p:sp>
      <p:sp>
        <p:nvSpPr>
          <p:cNvPr id="522" name="Google Shape;522;p54"/>
          <p:cNvSpPr txBox="1">
            <a:spLocks noGrp="1"/>
          </p:cNvSpPr>
          <p:nvPr>
            <p:ph type="subTitle" idx="1"/>
          </p:nvPr>
        </p:nvSpPr>
        <p:spPr>
          <a:xfrm>
            <a:off x="1360073" y="2121209"/>
            <a:ext cx="1978200" cy="86381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mn-lt"/>
              </a:rPr>
              <a:t>Affordable</a:t>
            </a:r>
          </a:p>
          <a:p>
            <a:pPr marL="285750" lvl="0" indent="-285750" algn="l" rtl="0">
              <a:spcBef>
                <a:spcPts val="0"/>
              </a:spcBef>
              <a:spcAft>
                <a:spcPts val="0"/>
              </a:spcAft>
              <a:buFont typeface="Arial" panose="020B0604020202020204" pitchFamily="34" charset="0"/>
              <a:buChar char="•"/>
            </a:pPr>
            <a:r>
              <a:rPr lang="en" dirty="0">
                <a:latin typeface="+mn-lt"/>
              </a:rPr>
              <a:t>Below 300k</a:t>
            </a:r>
          </a:p>
          <a:p>
            <a:pPr marL="285750" lvl="0" indent="-285750" algn="l" rtl="0">
              <a:spcBef>
                <a:spcPts val="0"/>
              </a:spcBef>
              <a:spcAft>
                <a:spcPts val="0"/>
              </a:spcAft>
              <a:buFont typeface="Arial" panose="020B0604020202020204" pitchFamily="34" charset="0"/>
              <a:buChar char="•"/>
            </a:pPr>
            <a:r>
              <a:rPr lang="en" dirty="0">
                <a:latin typeface="+mn-lt"/>
              </a:rPr>
              <a:t>First-time buyers</a:t>
            </a:r>
            <a:endParaRPr dirty="0">
              <a:latin typeface="+mn-lt"/>
            </a:endParaRPr>
          </a:p>
        </p:txBody>
      </p:sp>
      <p:sp>
        <p:nvSpPr>
          <p:cNvPr id="523" name="Google Shape;523;p54"/>
          <p:cNvSpPr txBox="1">
            <a:spLocks noGrp="1"/>
          </p:cNvSpPr>
          <p:nvPr>
            <p:ph type="subTitle" idx="2"/>
          </p:nvPr>
        </p:nvSpPr>
        <p:spPr>
          <a:xfrm>
            <a:off x="5078577" y="2121210"/>
            <a:ext cx="1978200" cy="86381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mn-lt"/>
              </a:rPr>
              <a:t>Upscale Living</a:t>
            </a:r>
          </a:p>
          <a:p>
            <a:pPr marL="285750" lvl="0" indent="-285750" algn="l" rtl="0">
              <a:spcBef>
                <a:spcPts val="0"/>
              </a:spcBef>
              <a:spcAft>
                <a:spcPts val="0"/>
              </a:spcAft>
              <a:buFont typeface="Arial" panose="020B0604020202020204" pitchFamily="34" charset="0"/>
              <a:buChar char="•"/>
            </a:pPr>
            <a:r>
              <a:rPr lang="en" dirty="0">
                <a:latin typeface="+mn-lt"/>
              </a:rPr>
              <a:t>500-1 Mil</a:t>
            </a:r>
          </a:p>
          <a:p>
            <a:pPr marL="285750" lvl="0" indent="-285750" algn="l" rtl="0">
              <a:spcBef>
                <a:spcPts val="0"/>
              </a:spcBef>
              <a:spcAft>
                <a:spcPts val="0"/>
              </a:spcAft>
              <a:buFont typeface="Arial" panose="020B0604020202020204" pitchFamily="34" charset="0"/>
              <a:buChar char="•"/>
            </a:pPr>
            <a:r>
              <a:rPr lang="en" dirty="0">
                <a:latin typeface="+mn-lt"/>
              </a:rPr>
              <a:t>Modern &amp; Luxury</a:t>
            </a:r>
          </a:p>
        </p:txBody>
      </p:sp>
      <p:sp>
        <p:nvSpPr>
          <p:cNvPr id="524" name="Google Shape;524;p54"/>
          <p:cNvSpPr txBox="1">
            <a:spLocks noGrp="1"/>
          </p:cNvSpPr>
          <p:nvPr>
            <p:ph type="subTitle" idx="3"/>
          </p:nvPr>
        </p:nvSpPr>
        <p:spPr>
          <a:xfrm>
            <a:off x="1354587" y="3441138"/>
            <a:ext cx="1978200" cy="87358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mn-lt"/>
              </a:rPr>
              <a:t>Mid-Range</a:t>
            </a:r>
          </a:p>
          <a:p>
            <a:pPr marL="285750" lvl="0" indent="-285750" algn="l" rtl="0">
              <a:spcBef>
                <a:spcPts val="0"/>
              </a:spcBef>
              <a:spcAft>
                <a:spcPts val="0"/>
              </a:spcAft>
              <a:buFont typeface="Arial" panose="020B0604020202020204" pitchFamily="34" charset="0"/>
              <a:buChar char="•"/>
            </a:pPr>
            <a:r>
              <a:rPr lang="en" dirty="0">
                <a:latin typeface="+mn-lt"/>
              </a:rPr>
              <a:t>300-500k</a:t>
            </a:r>
          </a:p>
          <a:p>
            <a:pPr marL="285750" lvl="0" indent="-285750" algn="l" rtl="0">
              <a:spcBef>
                <a:spcPts val="0"/>
              </a:spcBef>
              <a:spcAft>
                <a:spcPts val="0"/>
              </a:spcAft>
              <a:buFont typeface="Arial" panose="020B0604020202020204" pitchFamily="34" charset="0"/>
              <a:buChar char="•"/>
            </a:pPr>
            <a:r>
              <a:rPr lang="en" dirty="0">
                <a:latin typeface="+mn-lt"/>
              </a:rPr>
              <a:t>Spacious Living</a:t>
            </a:r>
            <a:endParaRPr dirty="0">
              <a:latin typeface="+mn-lt"/>
            </a:endParaRPr>
          </a:p>
        </p:txBody>
      </p:sp>
      <p:sp>
        <p:nvSpPr>
          <p:cNvPr id="525" name="Google Shape;525;p54"/>
          <p:cNvSpPr txBox="1">
            <a:spLocks noGrp="1"/>
          </p:cNvSpPr>
          <p:nvPr>
            <p:ph type="subTitle" idx="4"/>
          </p:nvPr>
        </p:nvSpPr>
        <p:spPr>
          <a:xfrm>
            <a:off x="5078577" y="3412277"/>
            <a:ext cx="2705350" cy="86381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a:latin typeface="+mn-lt"/>
              </a:rPr>
              <a:t>High-End</a:t>
            </a:r>
          </a:p>
          <a:p>
            <a:pPr marL="285750" lvl="0" indent="-285750" algn="l" rtl="0">
              <a:spcBef>
                <a:spcPts val="0"/>
              </a:spcBef>
              <a:spcAft>
                <a:spcPts val="0"/>
              </a:spcAft>
              <a:buFont typeface="Arial" panose="020B0604020202020204" pitchFamily="34" charset="0"/>
              <a:buChar char="•"/>
            </a:pPr>
            <a:r>
              <a:rPr lang="en" dirty="0">
                <a:latin typeface="+mn-lt"/>
              </a:rPr>
              <a:t>1 Mil +</a:t>
            </a:r>
          </a:p>
          <a:p>
            <a:pPr marL="285750" lvl="0" indent="-285750" algn="l" rtl="0">
              <a:spcBef>
                <a:spcPts val="0"/>
              </a:spcBef>
              <a:spcAft>
                <a:spcPts val="0"/>
              </a:spcAft>
              <a:buFont typeface="Arial" panose="020B0604020202020204" pitchFamily="34" charset="0"/>
              <a:buChar char="•"/>
            </a:pPr>
            <a:r>
              <a:rPr lang="en" dirty="0">
                <a:latin typeface="+mn-lt"/>
              </a:rPr>
              <a:t>Premium Amenities</a:t>
            </a:r>
            <a:endParaRPr dirty="0">
              <a:latin typeface="+mn-lt"/>
            </a:endParaRPr>
          </a:p>
        </p:txBody>
      </p:sp>
      <p:sp>
        <p:nvSpPr>
          <p:cNvPr id="526" name="Google Shape;526;p54"/>
          <p:cNvSpPr txBox="1">
            <a:spLocks noGrp="1"/>
          </p:cNvSpPr>
          <p:nvPr>
            <p:ph type="subTitle" idx="5"/>
          </p:nvPr>
        </p:nvSpPr>
        <p:spPr>
          <a:xfrm>
            <a:off x="1360073" y="1801394"/>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Starter Homes</a:t>
            </a:r>
            <a:endParaRPr dirty="0">
              <a:latin typeface="+mn-lt"/>
            </a:endParaRPr>
          </a:p>
        </p:txBody>
      </p:sp>
      <p:sp>
        <p:nvSpPr>
          <p:cNvPr id="527" name="Google Shape;527;p54"/>
          <p:cNvSpPr txBox="1">
            <a:spLocks noGrp="1"/>
          </p:cNvSpPr>
          <p:nvPr>
            <p:ph type="subTitle" idx="6"/>
          </p:nvPr>
        </p:nvSpPr>
        <p:spPr>
          <a:xfrm>
            <a:off x="1360073" y="3092561"/>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Family Homes</a:t>
            </a:r>
            <a:endParaRPr dirty="0">
              <a:latin typeface="+mn-lt"/>
            </a:endParaRPr>
          </a:p>
        </p:txBody>
      </p:sp>
      <p:sp>
        <p:nvSpPr>
          <p:cNvPr id="528" name="Google Shape;528;p54"/>
          <p:cNvSpPr txBox="1">
            <a:spLocks noGrp="1"/>
          </p:cNvSpPr>
          <p:nvPr>
            <p:ph type="subTitle" idx="7"/>
          </p:nvPr>
        </p:nvSpPr>
        <p:spPr>
          <a:xfrm>
            <a:off x="5078572" y="1801394"/>
            <a:ext cx="2937668"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Executive Properties</a:t>
            </a:r>
            <a:endParaRPr dirty="0">
              <a:latin typeface="+mn-lt"/>
            </a:endParaRPr>
          </a:p>
        </p:txBody>
      </p:sp>
      <p:sp>
        <p:nvSpPr>
          <p:cNvPr id="529" name="Google Shape;529;p54"/>
          <p:cNvSpPr txBox="1">
            <a:spLocks noGrp="1"/>
          </p:cNvSpPr>
          <p:nvPr>
            <p:ph type="subTitle" idx="8"/>
          </p:nvPr>
        </p:nvSpPr>
        <p:spPr>
          <a:xfrm>
            <a:off x="5078573" y="3092561"/>
            <a:ext cx="1978200" cy="50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mn-lt"/>
              </a:rPr>
              <a:t>Luxury Estates</a:t>
            </a:r>
            <a:endParaRPr dirty="0">
              <a:latin typeface="+mn-lt"/>
            </a:endParaRPr>
          </a:p>
        </p:txBody>
      </p:sp>
      <p:cxnSp>
        <p:nvCxnSpPr>
          <p:cNvPr id="563" name="Google Shape;563;p54"/>
          <p:cNvCxnSpPr/>
          <p:nvPr/>
        </p:nvCxnSpPr>
        <p:spPr>
          <a:xfrm>
            <a:off x="-159601" y="1489294"/>
            <a:ext cx="3339000" cy="0"/>
          </a:xfrm>
          <a:prstGeom prst="straightConnector1">
            <a:avLst/>
          </a:prstGeom>
          <a:noFill/>
          <a:ln w="19050" cap="flat" cmpd="sng">
            <a:solidFill>
              <a:schemeClr val="dk1"/>
            </a:solidFill>
            <a:prstDash val="solid"/>
            <a:round/>
            <a:headEnd type="none" w="med" len="med"/>
            <a:tailEnd type="none" w="med" len="med"/>
          </a:ln>
        </p:spPr>
      </p:cxnSp>
      <p:pic>
        <p:nvPicPr>
          <p:cNvPr id="3" name="Graphic 2" descr="Work from home house with solid fill">
            <a:extLst>
              <a:ext uri="{FF2B5EF4-FFF2-40B4-BE49-F238E27FC236}">
                <a16:creationId xmlns:a16="http://schemas.microsoft.com/office/drawing/2014/main" id="{40370AD0-F244-D0DE-74A6-8D19CA52A8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183" y="1851245"/>
            <a:ext cx="914400" cy="914400"/>
          </a:xfrm>
          <a:prstGeom prst="rect">
            <a:avLst/>
          </a:prstGeom>
        </p:spPr>
      </p:pic>
      <p:pic>
        <p:nvPicPr>
          <p:cNvPr id="5" name="Graphic 4" descr="Suburban scene with solid fill">
            <a:extLst>
              <a:ext uri="{FF2B5EF4-FFF2-40B4-BE49-F238E27FC236}">
                <a16:creationId xmlns:a16="http://schemas.microsoft.com/office/drawing/2014/main" id="{36DC6DFE-7FD5-C240-6888-F1DC549759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673" y="3248396"/>
            <a:ext cx="914400" cy="914400"/>
          </a:xfrm>
          <a:prstGeom prst="rect">
            <a:avLst/>
          </a:prstGeom>
        </p:spPr>
      </p:pic>
      <p:pic>
        <p:nvPicPr>
          <p:cNvPr id="9" name="Graphic 8" descr="Building with solid fill">
            <a:extLst>
              <a:ext uri="{FF2B5EF4-FFF2-40B4-BE49-F238E27FC236}">
                <a16:creationId xmlns:a16="http://schemas.microsoft.com/office/drawing/2014/main" id="{83EB57B3-D595-9ADE-5E4D-40E9A4D0E6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58687" y="1903462"/>
            <a:ext cx="914400" cy="914400"/>
          </a:xfrm>
          <a:prstGeom prst="rect">
            <a:avLst/>
          </a:prstGeom>
        </p:spPr>
      </p:pic>
      <p:pic>
        <p:nvPicPr>
          <p:cNvPr id="4" name="Graphic 3" descr="City with solid fill">
            <a:extLst>
              <a:ext uri="{FF2B5EF4-FFF2-40B4-BE49-F238E27FC236}">
                <a16:creationId xmlns:a16="http://schemas.microsoft.com/office/drawing/2014/main" id="{B882C45D-8AB4-233F-296F-34DAFF7959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58687" y="3345311"/>
            <a:ext cx="914400" cy="914400"/>
          </a:xfrm>
          <a:prstGeom prst="rect">
            <a:avLst/>
          </a:prstGeom>
        </p:spPr>
      </p:pic>
      <p:pic>
        <p:nvPicPr>
          <p:cNvPr id="33" name="Audio 32">
            <a:extLst>
              <a:ext uri="{FF2B5EF4-FFF2-40B4-BE49-F238E27FC236}">
                <a16:creationId xmlns:a16="http://schemas.microsoft.com/office/drawing/2014/main" id="{55FEE6E7-CEE2-C352-BAA9-84E193A34F24}"/>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698327" y="3712084"/>
            <a:ext cx="331694" cy="3316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833"/>
    </mc:Choice>
    <mc:Fallback xmlns="">
      <p:transition spd="slow" advTm="35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5">
            <a:extLst>
              <a:ext uri="{FF2B5EF4-FFF2-40B4-BE49-F238E27FC236}">
                <a16:creationId xmlns:a16="http://schemas.microsoft.com/office/drawing/2014/main" id="{C5D0F2E3-93C1-F7DA-8A8F-893F9965179C}"/>
              </a:ext>
            </a:extLst>
          </p:cNvPr>
          <p:cNvSpPr>
            <a:spLocks noGrp="1"/>
          </p:cNvSpPr>
          <p:nvPr>
            <p:ph type="subTitle" idx="4"/>
          </p:nvPr>
        </p:nvSpPr>
        <p:spPr>
          <a:xfrm>
            <a:off x="4578099" y="1322314"/>
            <a:ext cx="3379667" cy="3061357"/>
          </a:xfrm>
        </p:spPr>
        <p:txBody>
          <a:bodyPr/>
          <a:lstStyle/>
          <a:p>
            <a:pPr>
              <a:buFont typeface="Arial" panose="020B0604020202020204" pitchFamily="34" charset="0"/>
              <a:buChar char="•"/>
            </a:pPr>
            <a:r>
              <a:rPr lang="en-US" dirty="0">
                <a:latin typeface="+mn-lt"/>
              </a:rPr>
              <a:t>After removing outliers, the dataset includes about </a:t>
            </a:r>
            <a:r>
              <a:rPr lang="en-US" b="1" dirty="0">
                <a:latin typeface="+mn-lt"/>
              </a:rPr>
              <a:t>1.38 million properties</a:t>
            </a:r>
            <a:r>
              <a:rPr lang="en-US" dirty="0">
                <a:latin typeface="+mn-lt"/>
              </a:rPr>
              <a:t>, with an average price of around </a:t>
            </a:r>
            <a:r>
              <a:rPr lang="en-US" b="1" dirty="0">
                <a:latin typeface="+mn-lt"/>
              </a:rPr>
              <a:t>$323,319</a:t>
            </a:r>
            <a:r>
              <a:rPr lang="en-US" dirty="0">
                <a:latin typeface="+mn-lt"/>
              </a:rPr>
              <a:t>.</a:t>
            </a:r>
          </a:p>
          <a:p>
            <a:pPr>
              <a:buFont typeface="Arial" panose="020B0604020202020204" pitchFamily="34" charset="0"/>
              <a:buChar char="•"/>
            </a:pPr>
            <a:r>
              <a:rPr lang="en-US" dirty="0">
                <a:latin typeface="+mn-lt"/>
              </a:rPr>
              <a:t>The sizes of the lot and the house are generally smaller, but </a:t>
            </a:r>
            <a:r>
              <a:rPr lang="en-US" b="1" dirty="0">
                <a:latin typeface="+mn-lt"/>
              </a:rPr>
              <a:t>Houston</a:t>
            </a:r>
            <a:r>
              <a:rPr lang="en-US" dirty="0">
                <a:latin typeface="+mn-lt"/>
              </a:rPr>
              <a:t> and </a:t>
            </a:r>
            <a:r>
              <a:rPr lang="en-US" b="1" dirty="0">
                <a:latin typeface="+mn-lt"/>
              </a:rPr>
              <a:t>Florida</a:t>
            </a:r>
            <a:r>
              <a:rPr lang="en-US" dirty="0">
                <a:latin typeface="+mn-lt"/>
              </a:rPr>
              <a:t> remain the most common city and state.</a:t>
            </a:r>
          </a:p>
          <a:p>
            <a:pPr>
              <a:buFont typeface="Arial" panose="020B0604020202020204" pitchFamily="34" charset="0"/>
              <a:buChar char="•"/>
            </a:pPr>
            <a:r>
              <a:rPr lang="en-US" b="1" dirty="0">
                <a:latin typeface="+mn-lt"/>
              </a:rPr>
              <a:t>"Starter Homes (Tier 1)"</a:t>
            </a:r>
            <a:r>
              <a:rPr lang="en-US" dirty="0">
                <a:latin typeface="+mn-lt"/>
              </a:rPr>
              <a:t> remains the most common pricing tier.</a:t>
            </a:r>
          </a:p>
          <a:p>
            <a:pPr>
              <a:buFont typeface="Arial" panose="020B0604020202020204" pitchFamily="34" charset="0"/>
              <a:buChar char="•"/>
            </a:pPr>
            <a:endParaRPr lang="en-US" dirty="0">
              <a:latin typeface="+mn-lt"/>
            </a:endParaRPr>
          </a:p>
        </p:txBody>
      </p:sp>
      <p:sp>
        <p:nvSpPr>
          <p:cNvPr id="29" name="Subtitle 10">
            <a:extLst>
              <a:ext uri="{FF2B5EF4-FFF2-40B4-BE49-F238E27FC236}">
                <a16:creationId xmlns:a16="http://schemas.microsoft.com/office/drawing/2014/main" id="{03F1215B-8DA6-3724-58C5-5782C0BBB3ED}"/>
              </a:ext>
            </a:extLst>
          </p:cNvPr>
          <p:cNvSpPr>
            <a:spLocks noGrp="1"/>
          </p:cNvSpPr>
          <p:nvPr>
            <p:ph type="subTitle" idx="1"/>
          </p:nvPr>
        </p:nvSpPr>
        <p:spPr>
          <a:xfrm>
            <a:off x="732149" y="1345823"/>
            <a:ext cx="3379667" cy="2849910"/>
          </a:xfrm>
        </p:spPr>
        <p:txBody>
          <a:bodyPr/>
          <a:lstStyle/>
          <a:p>
            <a:pPr>
              <a:buFont typeface="Arial" panose="020B0604020202020204" pitchFamily="34" charset="0"/>
              <a:buChar char="•"/>
            </a:pPr>
            <a:r>
              <a:rPr lang="en-US" dirty="0">
                <a:latin typeface="+mn-lt"/>
              </a:rPr>
              <a:t>The dataset with outliers includes about </a:t>
            </a:r>
            <a:r>
              <a:rPr lang="en-US" b="1" dirty="0">
                <a:latin typeface="+mn-lt"/>
              </a:rPr>
              <a:t>2 million properties</a:t>
            </a:r>
            <a:r>
              <a:rPr lang="en-US" dirty="0">
                <a:latin typeface="+mn-lt"/>
              </a:rPr>
              <a:t>, with an average price of around </a:t>
            </a:r>
            <a:r>
              <a:rPr lang="en-US" b="1" dirty="0">
                <a:latin typeface="+mn-lt"/>
              </a:rPr>
              <a:t>$537,725</a:t>
            </a:r>
            <a:r>
              <a:rPr lang="en-US" dirty="0">
                <a:latin typeface="+mn-lt"/>
              </a:rPr>
              <a:t>.</a:t>
            </a:r>
          </a:p>
          <a:p>
            <a:pPr>
              <a:buFont typeface="Arial" panose="020B0604020202020204" pitchFamily="34" charset="0"/>
              <a:buChar char="•"/>
            </a:pPr>
            <a:r>
              <a:rPr lang="en-US" dirty="0">
                <a:latin typeface="+mn-lt"/>
              </a:rPr>
              <a:t>Most properties have </a:t>
            </a:r>
            <a:r>
              <a:rPr lang="en-US" b="1" dirty="0">
                <a:latin typeface="+mn-lt"/>
              </a:rPr>
              <a:t>3 bedrooms</a:t>
            </a:r>
            <a:r>
              <a:rPr lang="en-US" dirty="0">
                <a:latin typeface="+mn-lt"/>
              </a:rPr>
              <a:t> and </a:t>
            </a:r>
            <a:r>
              <a:rPr lang="en-US" b="1" dirty="0">
                <a:latin typeface="+mn-lt"/>
              </a:rPr>
              <a:t>2 bathrooms</a:t>
            </a:r>
          </a:p>
          <a:p>
            <a:pPr>
              <a:buFont typeface="Arial" panose="020B0604020202020204" pitchFamily="34" charset="0"/>
              <a:buChar char="•"/>
            </a:pPr>
            <a:r>
              <a:rPr lang="en-US" dirty="0">
                <a:latin typeface="+mn-lt"/>
              </a:rPr>
              <a:t>The most common city and state are </a:t>
            </a:r>
            <a:r>
              <a:rPr lang="en-US" b="1" dirty="0">
                <a:latin typeface="+mn-lt"/>
              </a:rPr>
              <a:t>Houston</a:t>
            </a:r>
            <a:r>
              <a:rPr lang="en-US" dirty="0">
                <a:latin typeface="+mn-lt"/>
              </a:rPr>
              <a:t> and </a:t>
            </a:r>
            <a:r>
              <a:rPr lang="en-US" b="1" dirty="0">
                <a:latin typeface="+mn-lt"/>
              </a:rPr>
              <a:t>Florida</a:t>
            </a:r>
            <a:r>
              <a:rPr lang="en-US" dirty="0">
                <a:latin typeface="+mn-lt"/>
              </a:rPr>
              <a:t>, respectively.</a:t>
            </a:r>
          </a:p>
          <a:p>
            <a:pPr>
              <a:buFont typeface="Arial" panose="020B0604020202020204" pitchFamily="34" charset="0"/>
              <a:buChar char="•"/>
            </a:pPr>
            <a:r>
              <a:rPr lang="en-US" dirty="0">
                <a:latin typeface="+mn-lt"/>
              </a:rPr>
              <a:t>The most common pricing tier is </a:t>
            </a:r>
            <a:r>
              <a:rPr lang="en-US" b="1" dirty="0">
                <a:latin typeface="+mn-lt"/>
              </a:rPr>
              <a:t>"Starter Homes (Tier 1)"</a:t>
            </a:r>
            <a:r>
              <a:rPr lang="en-US" dirty="0">
                <a:latin typeface="+mn-lt"/>
              </a:rPr>
              <a:t>.</a:t>
            </a:r>
          </a:p>
        </p:txBody>
      </p:sp>
      <p:sp>
        <p:nvSpPr>
          <p:cNvPr id="30" name="Subtitle 13">
            <a:extLst>
              <a:ext uri="{FF2B5EF4-FFF2-40B4-BE49-F238E27FC236}">
                <a16:creationId xmlns:a16="http://schemas.microsoft.com/office/drawing/2014/main" id="{DECA4AF2-3547-779E-270C-7FF34280FC12}"/>
              </a:ext>
            </a:extLst>
          </p:cNvPr>
          <p:cNvSpPr txBox="1">
            <a:spLocks/>
          </p:cNvSpPr>
          <p:nvPr/>
        </p:nvSpPr>
        <p:spPr>
          <a:xfrm>
            <a:off x="623775" y="852694"/>
            <a:ext cx="3088800" cy="592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r>
              <a:rPr lang="en-US" sz="2100" dirty="0">
                <a:solidFill>
                  <a:schemeClr val="lt1"/>
                </a:solidFill>
                <a:latin typeface="+mn-lt"/>
                <a:ea typeface="Jost Medium"/>
                <a:sym typeface="Jost Medium"/>
              </a:rPr>
              <a:t>Dataset Overview</a:t>
            </a:r>
          </a:p>
        </p:txBody>
      </p:sp>
      <p:sp>
        <p:nvSpPr>
          <p:cNvPr id="31" name="Subtitle 15">
            <a:extLst>
              <a:ext uri="{FF2B5EF4-FFF2-40B4-BE49-F238E27FC236}">
                <a16:creationId xmlns:a16="http://schemas.microsoft.com/office/drawing/2014/main" id="{0F5E254A-C019-9715-F6CD-68346139F019}"/>
              </a:ext>
            </a:extLst>
          </p:cNvPr>
          <p:cNvSpPr txBox="1">
            <a:spLocks/>
          </p:cNvSpPr>
          <p:nvPr/>
        </p:nvSpPr>
        <p:spPr>
          <a:xfrm>
            <a:off x="4318288" y="749614"/>
            <a:ext cx="4178384" cy="5927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DM Sans"/>
              <a:buNone/>
              <a:defRPr sz="2100" b="0" i="0" u="none" strike="noStrike" cap="none">
                <a:solidFill>
                  <a:schemeClr val="lt1"/>
                </a:solidFill>
                <a:latin typeface="Jost Medium"/>
                <a:ea typeface="Jost Medium"/>
                <a:cs typeface="Jost Medium"/>
                <a:sym typeface="Jost Medium"/>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dirty="0">
                <a:latin typeface="+mn-lt"/>
              </a:rPr>
              <a:t>Dataset After Removing Outliers</a:t>
            </a:r>
          </a:p>
        </p:txBody>
      </p:sp>
      <p:sp>
        <p:nvSpPr>
          <p:cNvPr id="32" name="Title 9">
            <a:extLst>
              <a:ext uri="{FF2B5EF4-FFF2-40B4-BE49-F238E27FC236}">
                <a16:creationId xmlns:a16="http://schemas.microsoft.com/office/drawing/2014/main" id="{9B324860-250F-F19B-5FE3-A365A191F63D}"/>
              </a:ext>
            </a:extLst>
          </p:cNvPr>
          <p:cNvSpPr txBox="1">
            <a:spLocks/>
          </p:cNvSpPr>
          <p:nvPr/>
        </p:nvSpPr>
        <p:spPr>
          <a:xfrm>
            <a:off x="732149" y="170590"/>
            <a:ext cx="507830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t Medium"/>
              <a:buNone/>
              <a:defRPr sz="3000" b="0" i="0" u="none" strike="noStrike" cap="none">
                <a:solidFill>
                  <a:schemeClr val="lt1"/>
                </a:solidFill>
                <a:latin typeface="Jost Medium"/>
                <a:ea typeface="Jost Medium"/>
                <a:cs typeface="Jost Medium"/>
                <a:sym typeface="Jost Medium"/>
              </a:defRPr>
            </a:lvl1pPr>
            <a:lvl2pPr marR="0" lvl="1"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2pPr>
            <a:lvl3pPr marR="0" lvl="2"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3pPr>
            <a:lvl4pPr marR="0" lvl="3"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4pPr>
            <a:lvl5pPr marR="0" lvl="4"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5pPr>
            <a:lvl6pPr marR="0" lvl="5"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6pPr>
            <a:lvl7pPr marR="0" lvl="6"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7pPr>
            <a:lvl8pPr marR="0" lvl="7"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8pPr>
            <a:lvl9pPr marR="0" lvl="8"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9pPr>
          </a:lstStyle>
          <a:p>
            <a:r>
              <a:rPr lang="en-US" sz="2800" dirty="0">
                <a:latin typeface="+mj-lt"/>
              </a:rPr>
              <a:t>Exploratory Data Analysis</a:t>
            </a:r>
            <a:endParaRPr lang="en-US" sz="2800" dirty="0"/>
          </a:p>
        </p:txBody>
      </p:sp>
      <p:pic>
        <p:nvPicPr>
          <p:cNvPr id="102" name="Audio 101">
            <a:hlinkClick r:id="" action="ppaction://media"/>
            <a:extLst>
              <a:ext uri="{FF2B5EF4-FFF2-40B4-BE49-F238E27FC236}">
                <a16:creationId xmlns:a16="http://schemas.microsoft.com/office/drawing/2014/main" id="{F37A8244-1252-1EC5-95E0-1E10167C9A9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310561" y="3916021"/>
            <a:ext cx="1186111" cy="1186111"/>
          </a:xfrm>
          <a:prstGeom prst="ellipse">
            <a:avLst/>
          </a:prstGeom>
        </p:spPr>
      </p:pic>
    </p:spTree>
    <p:extLst>
      <p:ext uri="{BB962C8B-B14F-4D97-AF65-F5344CB8AC3E}">
        <p14:creationId xmlns:p14="http://schemas.microsoft.com/office/powerpoint/2010/main" val="4113376803"/>
      </p:ext>
    </p:extLst>
  </p:cSld>
  <p:clrMapOvr>
    <a:masterClrMapping/>
  </p:clrMapOvr>
  <mc:AlternateContent xmlns:mc="http://schemas.openxmlformats.org/markup-compatibility/2006" xmlns:p14="http://schemas.microsoft.com/office/powerpoint/2010/main">
    <mc:Choice Requires="p14">
      <p:transition spd="slow" p14:dur="2000" advTm="60810"/>
    </mc:Choice>
    <mc:Fallback xmlns="">
      <p:transition spd="slow" advTm="60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0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ubtitle 10">
            <a:extLst>
              <a:ext uri="{FF2B5EF4-FFF2-40B4-BE49-F238E27FC236}">
                <a16:creationId xmlns:a16="http://schemas.microsoft.com/office/drawing/2014/main" id="{03F1215B-8DA6-3724-58C5-5782C0BBB3ED}"/>
              </a:ext>
            </a:extLst>
          </p:cNvPr>
          <p:cNvSpPr>
            <a:spLocks noGrp="1"/>
          </p:cNvSpPr>
          <p:nvPr>
            <p:ph type="subTitle" idx="4294967295"/>
          </p:nvPr>
        </p:nvSpPr>
        <p:spPr>
          <a:xfrm>
            <a:off x="417838" y="985043"/>
            <a:ext cx="3173150" cy="3695957"/>
          </a:xfrm>
        </p:spPr>
        <p:txBody>
          <a:bodyPr/>
          <a:lstStyle/>
          <a:p>
            <a:pPr>
              <a:buFont typeface="Arial" panose="020B0604020202020204" pitchFamily="34" charset="0"/>
              <a:buChar char="•"/>
            </a:pPr>
            <a:r>
              <a:rPr lang="en-US" dirty="0">
                <a:latin typeface="+mn-lt"/>
              </a:rPr>
              <a:t>The box plots illustrate the distribution of five variables: </a:t>
            </a:r>
            <a:r>
              <a:rPr lang="en-US" b="1" dirty="0">
                <a:latin typeface="+mn-lt"/>
              </a:rPr>
              <a:t>bed</a:t>
            </a:r>
            <a:r>
              <a:rPr lang="en-US" dirty="0">
                <a:latin typeface="+mn-lt"/>
              </a:rPr>
              <a:t>, </a:t>
            </a:r>
            <a:r>
              <a:rPr lang="en-US" b="1" dirty="0">
                <a:latin typeface="+mn-lt"/>
              </a:rPr>
              <a:t>bath</a:t>
            </a:r>
            <a:r>
              <a:rPr lang="en-US" dirty="0">
                <a:latin typeface="+mn-lt"/>
              </a:rPr>
              <a:t>, </a:t>
            </a:r>
            <a:r>
              <a:rPr lang="en-US" b="1" dirty="0">
                <a:latin typeface="+mn-lt"/>
              </a:rPr>
              <a:t>acre_lot</a:t>
            </a:r>
            <a:r>
              <a:rPr lang="en-US" dirty="0">
                <a:latin typeface="+mn-lt"/>
              </a:rPr>
              <a:t>, </a:t>
            </a:r>
            <a:r>
              <a:rPr lang="en-US" b="1" dirty="0">
                <a:latin typeface="+mn-lt"/>
              </a:rPr>
              <a:t>house_size</a:t>
            </a:r>
            <a:r>
              <a:rPr lang="en-US" dirty="0">
                <a:latin typeface="+mn-lt"/>
              </a:rPr>
              <a:t>, and </a:t>
            </a:r>
            <a:r>
              <a:rPr lang="en-US" b="1" dirty="0">
                <a:latin typeface="+mn-lt"/>
              </a:rPr>
              <a:t>price</a:t>
            </a:r>
            <a:r>
              <a:rPr lang="en-US" dirty="0">
                <a:latin typeface="+mn-lt"/>
              </a:rPr>
              <a:t>.</a:t>
            </a:r>
          </a:p>
          <a:p>
            <a:pPr>
              <a:buFont typeface="Arial" panose="020B0604020202020204" pitchFamily="34" charset="0"/>
              <a:buChar char="•"/>
            </a:pPr>
            <a:r>
              <a:rPr lang="en-US" dirty="0">
                <a:latin typeface="+mn-lt"/>
              </a:rPr>
              <a:t>They serve as valuable tools for pinpointing outliers and gaining insights into the data's distribution.</a:t>
            </a:r>
          </a:p>
          <a:p>
            <a:pPr>
              <a:buFont typeface="Arial" panose="020B0604020202020204" pitchFamily="34" charset="0"/>
              <a:buChar char="•"/>
            </a:pPr>
            <a:r>
              <a:rPr lang="en-US" dirty="0">
                <a:latin typeface="+mn-lt"/>
              </a:rPr>
              <a:t>Each plot shows the median, the interquartile range, and the range, providing information about the variability and skewness of the data.</a:t>
            </a:r>
          </a:p>
        </p:txBody>
      </p:sp>
      <p:sp>
        <p:nvSpPr>
          <p:cNvPr id="32" name="Title 9">
            <a:extLst>
              <a:ext uri="{FF2B5EF4-FFF2-40B4-BE49-F238E27FC236}">
                <a16:creationId xmlns:a16="http://schemas.microsoft.com/office/drawing/2014/main" id="{9B324860-250F-F19B-5FE3-A365A191F63D}"/>
              </a:ext>
            </a:extLst>
          </p:cNvPr>
          <p:cNvSpPr txBox="1">
            <a:spLocks/>
          </p:cNvSpPr>
          <p:nvPr/>
        </p:nvSpPr>
        <p:spPr>
          <a:xfrm>
            <a:off x="1032563" y="176150"/>
            <a:ext cx="353943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t Medium"/>
              <a:buNone/>
              <a:defRPr sz="3000" b="0" i="0" u="none" strike="noStrike" cap="none">
                <a:solidFill>
                  <a:schemeClr val="lt1"/>
                </a:solidFill>
                <a:latin typeface="Jost Medium"/>
                <a:ea typeface="Jost Medium"/>
                <a:cs typeface="Jost Medium"/>
                <a:sym typeface="Jost Medium"/>
              </a:defRPr>
            </a:lvl1pPr>
            <a:lvl2pPr marR="0" lvl="1"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2pPr>
            <a:lvl3pPr marR="0" lvl="2"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3pPr>
            <a:lvl4pPr marR="0" lvl="3"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4pPr>
            <a:lvl5pPr marR="0" lvl="4"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5pPr>
            <a:lvl6pPr marR="0" lvl="5"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6pPr>
            <a:lvl7pPr marR="0" lvl="6"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7pPr>
            <a:lvl8pPr marR="0" lvl="7"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8pPr>
            <a:lvl9pPr marR="0" lvl="8"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9pPr>
          </a:lstStyle>
          <a:p>
            <a:r>
              <a:rPr lang="en-US" sz="2800" dirty="0">
                <a:latin typeface="+mj-lt"/>
              </a:rPr>
              <a:t>Box Plots Analysis</a:t>
            </a:r>
            <a:endParaRPr lang="en-US" sz="2800" dirty="0"/>
          </a:p>
        </p:txBody>
      </p:sp>
      <p:pic>
        <p:nvPicPr>
          <p:cNvPr id="5" name="image2.png">
            <a:extLst>
              <a:ext uri="{FF2B5EF4-FFF2-40B4-BE49-F238E27FC236}">
                <a16:creationId xmlns:a16="http://schemas.microsoft.com/office/drawing/2014/main" id="{D6B646EE-561D-4382-DE93-639990B5897D}"/>
              </a:ext>
            </a:extLst>
          </p:cNvPr>
          <p:cNvPicPr/>
          <p:nvPr/>
        </p:nvPicPr>
        <p:blipFill>
          <a:blip r:embed="rId5"/>
          <a:srcRect/>
          <a:stretch>
            <a:fillRect/>
          </a:stretch>
        </p:blipFill>
        <p:spPr>
          <a:xfrm>
            <a:off x="3733890" y="1093762"/>
            <a:ext cx="5264778" cy="3367475"/>
          </a:xfrm>
          <a:prstGeom prst="rect">
            <a:avLst/>
          </a:prstGeom>
          <a:ln/>
        </p:spPr>
      </p:pic>
      <p:pic>
        <p:nvPicPr>
          <p:cNvPr id="54" name="Audio 53">
            <a:hlinkClick r:id="" action="ppaction://media"/>
            <a:extLst>
              <a:ext uri="{FF2B5EF4-FFF2-40B4-BE49-F238E27FC236}">
                <a16:creationId xmlns:a16="http://schemas.microsoft.com/office/drawing/2014/main" id="{2E4BCB97-6592-21A4-0E48-09ED8CB1C66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780762" y="3780262"/>
            <a:ext cx="1363237" cy="1363237"/>
          </a:xfrm>
          <a:prstGeom prst="ellipse">
            <a:avLst/>
          </a:prstGeom>
        </p:spPr>
      </p:pic>
    </p:spTree>
    <p:extLst>
      <p:ext uri="{BB962C8B-B14F-4D97-AF65-F5344CB8AC3E}">
        <p14:creationId xmlns:p14="http://schemas.microsoft.com/office/powerpoint/2010/main" val="1479131108"/>
      </p:ext>
    </p:extLst>
  </p:cSld>
  <p:clrMapOvr>
    <a:masterClrMapping/>
  </p:clrMapOvr>
  <mc:AlternateContent xmlns:mc="http://schemas.openxmlformats.org/markup-compatibility/2006" xmlns:p14="http://schemas.microsoft.com/office/powerpoint/2010/main">
    <mc:Choice Requires="p14">
      <p:transition spd="slow" p14:dur="2000" advTm="32914"/>
    </mc:Choice>
    <mc:Fallback xmlns="">
      <p:transition spd="slow" advTm="32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0">
            <a:extLst>
              <a:ext uri="{FF2B5EF4-FFF2-40B4-BE49-F238E27FC236}">
                <a16:creationId xmlns:a16="http://schemas.microsoft.com/office/drawing/2014/main" id="{7914C7B8-ACC7-D157-EC57-F59266A94380}"/>
              </a:ext>
            </a:extLst>
          </p:cNvPr>
          <p:cNvSpPr txBox="1">
            <a:spLocks/>
          </p:cNvSpPr>
          <p:nvPr/>
        </p:nvSpPr>
        <p:spPr>
          <a:xfrm>
            <a:off x="472340" y="984250"/>
            <a:ext cx="3173413" cy="36972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1pPr>
            <a:lvl2pPr marL="914400" marR="0" lvl="1"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2pPr>
            <a:lvl3pPr marL="1371600" marR="0" lvl="2"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3pPr>
            <a:lvl4pPr marL="1828800" marR="0" lvl="3"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4pPr>
            <a:lvl5pPr marL="2286000" marR="0" lvl="4"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5pPr>
            <a:lvl6pPr marL="2743200" marR="0" lvl="5"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6pPr>
            <a:lvl7pPr marL="3200400" marR="0" lvl="6"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7pPr>
            <a:lvl8pPr marL="3657600" marR="0" lvl="7"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8pPr>
            <a:lvl9pPr marL="4114800" marR="0" lvl="8" indent="-317500" algn="l" rtl="0">
              <a:lnSpc>
                <a:spcPct val="115000"/>
              </a:lnSpc>
              <a:spcBef>
                <a:spcPts val="0"/>
              </a:spcBef>
              <a:spcAft>
                <a:spcPts val="0"/>
              </a:spcAft>
              <a:buClr>
                <a:schemeClr val="dk1"/>
              </a:buClr>
              <a:buSzPts val="1400"/>
              <a:buFont typeface="Mulish"/>
              <a:buChar char="■"/>
              <a:defRPr sz="1400" b="0" i="0" u="none" strike="noStrike" cap="none">
                <a:solidFill>
                  <a:schemeClr val="dk1"/>
                </a:solidFill>
                <a:latin typeface="Mulish"/>
                <a:ea typeface="Mulish"/>
                <a:cs typeface="Mulish"/>
                <a:sym typeface="Mulish"/>
              </a:defRPr>
            </a:lvl9pPr>
          </a:lstStyle>
          <a:p>
            <a:pPr>
              <a:buFont typeface="Arial" panose="020B0604020202020204" pitchFamily="34" charset="0"/>
              <a:buChar char="•"/>
            </a:pPr>
            <a:r>
              <a:rPr lang="en-US" dirty="0">
                <a:latin typeface="+mn-lt"/>
              </a:rPr>
              <a:t>The graph shows the pricing tiers of different types of homes based on their bedroom and bathroom count.</a:t>
            </a:r>
          </a:p>
          <a:p>
            <a:pPr>
              <a:buFont typeface="Arial" panose="020B0604020202020204" pitchFamily="34" charset="0"/>
              <a:buChar char="•"/>
            </a:pPr>
            <a:r>
              <a:rPr lang="en-US" dirty="0">
                <a:latin typeface="+mn-lt"/>
              </a:rPr>
              <a:t>There seems to be an unusual spike in the price for Starter Homes with </a:t>
            </a:r>
            <a:r>
              <a:rPr lang="en-US" b="1" dirty="0">
                <a:latin typeface="+mn-lt"/>
              </a:rPr>
              <a:t>3 bedrooms</a:t>
            </a:r>
            <a:r>
              <a:rPr lang="en-US" dirty="0">
                <a:latin typeface="+mn-lt"/>
              </a:rPr>
              <a:t> and </a:t>
            </a:r>
            <a:r>
              <a:rPr lang="en-US" b="1" dirty="0">
                <a:latin typeface="+mn-lt"/>
              </a:rPr>
              <a:t>2 bathrooms</a:t>
            </a:r>
            <a:r>
              <a:rPr lang="en-US" dirty="0">
                <a:latin typeface="+mn-lt"/>
              </a:rPr>
              <a:t>. This could indicate a higher demand or value for such properties.</a:t>
            </a:r>
          </a:p>
        </p:txBody>
      </p:sp>
      <p:sp>
        <p:nvSpPr>
          <p:cNvPr id="5" name="Title 9">
            <a:extLst>
              <a:ext uri="{FF2B5EF4-FFF2-40B4-BE49-F238E27FC236}">
                <a16:creationId xmlns:a16="http://schemas.microsoft.com/office/drawing/2014/main" id="{F3722688-AE29-4621-87AB-306B58710D4D}"/>
              </a:ext>
            </a:extLst>
          </p:cNvPr>
          <p:cNvSpPr txBox="1">
            <a:spLocks/>
          </p:cNvSpPr>
          <p:nvPr/>
        </p:nvSpPr>
        <p:spPr>
          <a:xfrm>
            <a:off x="877407" y="155392"/>
            <a:ext cx="412949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t Medium"/>
              <a:buNone/>
              <a:defRPr sz="3000" b="0" i="0" u="none" strike="noStrike" cap="none">
                <a:solidFill>
                  <a:schemeClr val="lt1"/>
                </a:solidFill>
                <a:latin typeface="Jost Medium"/>
                <a:ea typeface="Jost Medium"/>
                <a:cs typeface="Jost Medium"/>
                <a:sym typeface="Jost Medium"/>
              </a:defRPr>
            </a:lvl1pPr>
            <a:lvl2pPr marR="0" lvl="1"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2pPr>
            <a:lvl3pPr marR="0" lvl="2"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3pPr>
            <a:lvl4pPr marR="0" lvl="3"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4pPr>
            <a:lvl5pPr marR="0" lvl="4"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5pPr>
            <a:lvl6pPr marR="0" lvl="5"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6pPr>
            <a:lvl7pPr marR="0" lvl="6"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7pPr>
            <a:lvl8pPr marR="0" lvl="7"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8pPr>
            <a:lvl9pPr marR="0" lvl="8"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9pPr>
          </a:lstStyle>
          <a:p>
            <a:r>
              <a:rPr lang="en-US" sz="2800" dirty="0">
                <a:latin typeface="+mj-lt"/>
              </a:rPr>
              <a:t>Pricing Tiers Analysis</a:t>
            </a:r>
            <a:endParaRPr lang="en-US" sz="2800" dirty="0"/>
          </a:p>
        </p:txBody>
      </p:sp>
      <p:pic>
        <p:nvPicPr>
          <p:cNvPr id="6" name="image5.png">
            <a:extLst>
              <a:ext uri="{FF2B5EF4-FFF2-40B4-BE49-F238E27FC236}">
                <a16:creationId xmlns:a16="http://schemas.microsoft.com/office/drawing/2014/main" id="{C14445FB-C088-135C-67BD-97F890974568}"/>
              </a:ext>
            </a:extLst>
          </p:cNvPr>
          <p:cNvPicPr/>
          <p:nvPr/>
        </p:nvPicPr>
        <p:blipFill>
          <a:blip r:embed="rId5"/>
          <a:srcRect/>
          <a:stretch>
            <a:fillRect/>
          </a:stretch>
        </p:blipFill>
        <p:spPr>
          <a:xfrm>
            <a:off x="3556175" y="1150236"/>
            <a:ext cx="5509102" cy="2434696"/>
          </a:xfrm>
          <a:prstGeom prst="rect">
            <a:avLst/>
          </a:prstGeom>
          <a:ln/>
        </p:spPr>
      </p:pic>
      <p:pic>
        <p:nvPicPr>
          <p:cNvPr id="34" name="Audio 33">
            <a:hlinkClick r:id="" action="ppaction://media"/>
            <a:extLst>
              <a:ext uri="{FF2B5EF4-FFF2-40B4-BE49-F238E27FC236}">
                <a16:creationId xmlns:a16="http://schemas.microsoft.com/office/drawing/2014/main" id="{1DA10BD0-5521-115E-AB3E-173A499C247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8005569" y="3227698"/>
            <a:ext cx="1332181" cy="1332181"/>
          </a:xfrm>
          <a:prstGeom prst="ellipse">
            <a:avLst/>
          </a:prstGeom>
        </p:spPr>
      </p:pic>
    </p:spTree>
    <p:extLst>
      <p:ext uri="{BB962C8B-B14F-4D97-AF65-F5344CB8AC3E}">
        <p14:creationId xmlns:p14="http://schemas.microsoft.com/office/powerpoint/2010/main" val="2008145816"/>
      </p:ext>
    </p:extLst>
  </p:cSld>
  <p:clrMapOvr>
    <a:masterClrMapping/>
  </p:clrMapOvr>
  <mc:AlternateContent xmlns:mc="http://schemas.openxmlformats.org/markup-compatibility/2006" xmlns:p14="http://schemas.microsoft.com/office/powerpoint/2010/main">
    <mc:Choice Requires="p14">
      <p:transition spd="slow" p14:dur="2000" advTm="16423"/>
    </mc:Choice>
    <mc:Fallback xmlns="">
      <p:transition spd="slow" advTm="16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4"/>
                </p:tgtEl>
              </p:cMediaNode>
            </p:audio>
          </p:childTnLst>
        </p:cTn>
      </p:par>
    </p:tnLst>
  </p:timing>
  <p:extLst>
    <p:ext uri="{E180D4A7-C9FB-4DFB-919C-405C955672EB}">
      <p14:showEvtLst xmlns:p14="http://schemas.microsoft.com/office/powerpoint/2010/main">
        <p14:playEvt time="369" objId="13"/>
        <p14:stopEvt time="2984" objId="1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ubtitle 10">
            <a:extLst>
              <a:ext uri="{FF2B5EF4-FFF2-40B4-BE49-F238E27FC236}">
                <a16:creationId xmlns:a16="http://schemas.microsoft.com/office/drawing/2014/main" id="{03F1215B-8DA6-3724-58C5-5782C0BBB3ED}"/>
              </a:ext>
            </a:extLst>
          </p:cNvPr>
          <p:cNvSpPr>
            <a:spLocks noGrp="1"/>
          </p:cNvSpPr>
          <p:nvPr>
            <p:ph type="subTitle" idx="4294967295"/>
          </p:nvPr>
        </p:nvSpPr>
        <p:spPr>
          <a:xfrm>
            <a:off x="1327022" y="1766887"/>
            <a:ext cx="5553947" cy="1999713"/>
          </a:xfrm>
        </p:spPr>
        <p:txBody>
          <a:bodyPr/>
          <a:lstStyle/>
          <a:p>
            <a:pPr>
              <a:buFont typeface="Arial" panose="020B0604020202020204" pitchFamily="34" charset="0"/>
              <a:buChar char="•"/>
            </a:pPr>
            <a:r>
              <a:rPr lang="en-US" dirty="0">
                <a:latin typeface="+mn-lt"/>
              </a:rPr>
              <a:t>The Chi-Square test results indicate that there is a significant association between the Pricing Tier and each of the other variables (</a:t>
            </a:r>
            <a:r>
              <a:rPr lang="en-US" b="1" dirty="0">
                <a:latin typeface="+mn-lt"/>
              </a:rPr>
              <a:t>bed</a:t>
            </a:r>
            <a:r>
              <a:rPr lang="en-US" dirty="0">
                <a:latin typeface="+mn-lt"/>
              </a:rPr>
              <a:t>, </a:t>
            </a:r>
            <a:r>
              <a:rPr lang="en-US" b="1" dirty="0">
                <a:latin typeface="+mn-lt"/>
              </a:rPr>
              <a:t>bath</a:t>
            </a:r>
            <a:r>
              <a:rPr lang="en-US" dirty="0">
                <a:latin typeface="+mn-lt"/>
              </a:rPr>
              <a:t>, </a:t>
            </a:r>
            <a:r>
              <a:rPr lang="en-US" b="1" dirty="0">
                <a:latin typeface="+mn-lt"/>
              </a:rPr>
              <a:t>acre_lot</a:t>
            </a:r>
            <a:r>
              <a:rPr lang="en-US" dirty="0">
                <a:latin typeface="+mn-lt"/>
              </a:rPr>
              <a:t>, </a:t>
            </a:r>
            <a:r>
              <a:rPr lang="en-US" b="1" dirty="0">
                <a:latin typeface="+mn-lt"/>
              </a:rPr>
              <a:t>house_size</a:t>
            </a:r>
            <a:r>
              <a:rPr lang="en-US" dirty="0">
                <a:latin typeface="+mn-lt"/>
              </a:rPr>
              <a:t>, </a:t>
            </a:r>
            <a:r>
              <a:rPr lang="en-US" b="1" dirty="0">
                <a:latin typeface="+mn-lt"/>
              </a:rPr>
              <a:t>price</a:t>
            </a:r>
            <a:r>
              <a:rPr lang="en-US" dirty="0">
                <a:latin typeface="+mn-lt"/>
              </a:rPr>
              <a:t>, </a:t>
            </a:r>
            <a:r>
              <a:rPr lang="en-US" b="1" dirty="0">
                <a:latin typeface="+mn-lt"/>
              </a:rPr>
              <a:t>city</a:t>
            </a:r>
            <a:r>
              <a:rPr lang="en-US" dirty="0">
                <a:latin typeface="+mn-lt"/>
              </a:rPr>
              <a:t>, and </a:t>
            </a:r>
            <a:r>
              <a:rPr lang="en-US" b="1" dirty="0">
                <a:latin typeface="+mn-lt"/>
              </a:rPr>
              <a:t>state</a:t>
            </a:r>
            <a:r>
              <a:rPr lang="en-US" dirty="0">
                <a:latin typeface="+mn-lt"/>
              </a:rPr>
              <a:t>)</a:t>
            </a:r>
          </a:p>
          <a:p>
            <a:pPr>
              <a:buFont typeface="Arial" panose="020B0604020202020204" pitchFamily="34" charset="0"/>
              <a:buChar char="•"/>
            </a:pPr>
            <a:endParaRPr lang="en-US" dirty="0">
              <a:latin typeface="+mn-lt"/>
            </a:endParaRPr>
          </a:p>
          <a:p>
            <a:pPr>
              <a:buFont typeface="Arial" panose="020B0604020202020204" pitchFamily="34" charset="0"/>
              <a:buChar char="•"/>
            </a:pPr>
            <a:r>
              <a:rPr lang="en-US" dirty="0">
                <a:latin typeface="+mn-lt"/>
              </a:rPr>
              <a:t>This suggests that the Pricing Tier of a property is likely to correlate with or be linked to these other attributes.</a:t>
            </a:r>
          </a:p>
          <a:p>
            <a:pPr>
              <a:buFont typeface="Arial" panose="020B0604020202020204" pitchFamily="34" charset="0"/>
              <a:buChar char="•"/>
            </a:pPr>
            <a:endParaRPr lang="en-US" dirty="0">
              <a:latin typeface="+mn-lt"/>
            </a:endParaRPr>
          </a:p>
        </p:txBody>
      </p:sp>
      <p:sp>
        <p:nvSpPr>
          <p:cNvPr id="32" name="Title 9">
            <a:extLst>
              <a:ext uri="{FF2B5EF4-FFF2-40B4-BE49-F238E27FC236}">
                <a16:creationId xmlns:a16="http://schemas.microsoft.com/office/drawing/2014/main" id="{9B324860-250F-F19B-5FE3-A365A191F63D}"/>
              </a:ext>
            </a:extLst>
          </p:cNvPr>
          <p:cNvSpPr txBox="1">
            <a:spLocks/>
          </p:cNvSpPr>
          <p:nvPr/>
        </p:nvSpPr>
        <p:spPr>
          <a:xfrm>
            <a:off x="992188" y="191229"/>
            <a:ext cx="39631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Jost Medium"/>
              <a:buNone/>
              <a:defRPr sz="3000" b="0" i="0" u="none" strike="noStrike" cap="none">
                <a:solidFill>
                  <a:schemeClr val="lt1"/>
                </a:solidFill>
                <a:latin typeface="Jost Medium"/>
                <a:ea typeface="Jost Medium"/>
                <a:cs typeface="Jost Medium"/>
                <a:sym typeface="Jost Medium"/>
              </a:defRPr>
            </a:lvl1pPr>
            <a:lvl2pPr marR="0" lvl="1"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2pPr>
            <a:lvl3pPr marR="0" lvl="2"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3pPr>
            <a:lvl4pPr marR="0" lvl="3"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4pPr>
            <a:lvl5pPr marR="0" lvl="4"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5pPr>
            <a:lvl6pPr marR="0" lvl="5"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6pPr>
            <a:lvl7pPr marR="0" lvl="6"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7pPr>
            <a:lvl8pPr marR="0" lvl="7"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8pPr>
            <a:lvl9pPr marR="0" lvl="8" algn="l" rtl="0">
              <a:lnSpc>
                <a:spcPct val="100000"/>
              </a:lnSpc>
              <a:spcBef>
                <a:spcPts val="0"/>
              </a:spcBef>
              <a:spcAft>
                <a:spcPts val="0"/>
              </a:spcAft>
              <a:buClr>
                <a:schemeClr val="lt1"/>
              </a:buClr>
              <a:buSzPts val="3500"/>
              <a:buFont typeface="Jost Medium"/>
              <a:buNone/>
              <a:defRPr sz="3500" b="0" i="0" u="none" strike="noStrike" cap="none">
                <a:solidFill>
                  <a:schemeClr val="lt1"/>
                </a:solidFill>
                <a:latin typeface="Jost Medium"/>
                <a:ea typeface="Jost Medium"/>
                <a:cs typeface="Jost Medium"/>
                <a:sym typeface="Jost Medium"/>
              </a:defRPr>
            </a:lvl9pPr>
          </a:lstStyle>
          <a:p>
            <a:r>
              <a:rPr lang="en-US" sz="2800" dirty="0">
                <a:latin typeface="+mj-lt"/>
              </a:rPr>
              <a:t>Inferential Statistics</a:t>
            </a:r>
          </a:p>
        </p:txBody>
      </p:sp>
      <p:sp>
        <p:nvSpPr>
          <p:cNvPr id="2" name="Subtitle 13">
            <a:extLst>
              <a:ext uri="{FF2B5EF4-FFF2-40B4-BE49-F238E27FC236}">
                <a16:creationId xmlns:a16="http://schemas.microsoft.com/office/drawing/2014/main" id="{2C944073-CA2D-BACF-1814-8D140FB8B9CB}"/>
              </a:ext>
            </a:extLst>
          </p:cNvPr>
          <p:cNvSpPr txBox="1">
            <a:spLocks/>
          </p:cNvSpPr>
          <p:nvPr/>
        </p:nvSpPr>
        <p:spPr>
          <a:xfrm>
            <a:off x="992188" y="1106887"/>
            <a:ext cx="3407251" cy="66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1pPr>
            <a:lvl2pPr marL="914400" marR="0" lvl="1"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2pPr>
            <a:lvl3pPr marL="1371600" marR="0" lvl="2"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3pPr>
            <a:lvl4pPr marL="1828800" marR="0" lvl="3"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4pPr>
            <a:lvl5pPr marL="2286000" marR="0" lvl="4"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5pPr>
            <a:lvl6pPr marL="2743200" marR="0" lvl="5"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6pPr>
            <a:lvl7pPr marL="3200400" marR="0" lvl="6"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7pPr>
            <a:lvl8pPr marL="3657600" marR="0" lvl="7"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8pPr>
            <a:lvl9pPr marL="4114800" marR="0" lvl="8" indent="-317500" algn="ctr" rtl="0">
              <a:lnSpc>
                <a:spcPct val="100000"/>
              </a:lnSpc>
              <a:spcBef>
                <a:spcPts val="0"/>
              </a:spcBef>
              <a:spcAft>
                <a:spcPts val="0"/>
              </a:spcAft>
              <a:buClr>
                <a:schemeClr val="dk1"/>
              </a:buClr>
              <a:buSzPts val="1400"/>
              <a:buFont typeface="Mulish"/>
              <a:buNone/>
              <a:defRPr sz="1400" b="0" i="0" u="none" strike="noStrike" cap="none">
                <a:solidFill>
                  <a:schemeClr val="dk1"/>
                </a:solidFill>
                <a:latin typeface="Mulish"/>
                <a:ea typeface="Mulish"/>
                <a:cs typeface="Mulish"/>
                <a:sym typeface="Mulish"/>
              </a:defRPr>
            </a:lvl9pPr>
          </a:lstStyle>
          <a:p>
            <a:r>
              <a:rPr lang="en-US" sz="2100" dirty="0">
                <a:solidFill>
                  <a:schemeClr val="lt1"/>
                </a:solidFill>
                <a:latin typeface="+mn-lt"/>
                <a:ea typeface="Jost Medium"/>
                <a:sym typeface="Jost Medium"/>
              </a:rPr>
              <a:t>Chi-Square Test Results</a:t>
            </a:r>
          </a:p>
        </p:txBody>
      </p:sp>
      <p:pic>
        <p:nvPicPr>
          <p:cNvPr id="24" name="Audio 23">
            <a:hlinkClick r:id="" action="ppaction://media"/>
            <a:extLst>
              <a:ext uri="{FF2B5EF4-FFF2-40B4-BE49-F238E27FC236}">
                <a16:creationId xmlns:a16="http://schemas.microsoft.com/office/drawing/2014/main" id="{0CDBEA18-26B3-222A-403E-C82BF6A4A89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6501801" y="3030620"/>
            <a:ext cx="1315177" cy="1315177"/>
          </a:xfrm>
          <a:prstGeom prst="ellipse">
            <a:avLst/>
          </a:prstGeom>
        </p:spPr>
      </p:pic>
    </p:spTree>
    <p:extLst>
      <p:ext uri="{BB962C8B-B14F-4D97-AF65-F5344CB8AC3E}">
        <p14:creationId xmlns:p14="http://schemas.microsoft.com/office/powerpoint/2010/main" val="1351829427"/>
      </p:ext>
    </p:extLst>
  </p:cSld>
  <p:clrMapOvr>
    <a:masterClrMapping/>
  </p:clrMapOvr>
  <mc:AlternateContent xmlns:mc="http://schemas.openxmlformats.org/markup-compatibility/2006" xmlns:p14="http://schemas.microsoft.com/office/powerpoint/2010/main">
    <mc:Choice Requires="p14">
      <p:transition spd="slow" p14:dur="2000" advTm="33954"/>
    </mc:Choice>
    <mc:Fallback xmlns="">
      <p:transition spd="slow" advTm="33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4"/>
                </p:tgtEl>
              </p:cMediaNode>
            </p:audio>
          </p:childTnLst>
        </p:cTn>
      </p:par>
    </p:tnLst>
  </p:timing>
  <p:extLst>
    <p:ext uri="{E180D4A7-C9FB-4DFB-919C-405C955672EB}">
      <p14:showEvtLst xmlns:p14="http://schemas.microsoft.com/office/powerpoint/2010/main">
        <p14:playEvt time="398" objId="3"/>
        <p14:stopEvt time="2200" objId="3"/>
      </p14:showEvtLst>
    </p:ext>
  </p:extLst>
</p:sld>
</file>

<file path=ppt/theme/theme1.xml><?xml version="1.0" encoding="utf-8"?>
<a:theme xmlns:a="http://schemas.openxmlformats.org/drawingml/2006/main" name="Contemporary America and Global Issues - History - 12th Grade by Slidesgo">
  <a:themeElements>
    <a:clrScheme name="Simple Light">
      <a:dk1>
        <a:srgbClr val="293241"/>
      </a:dk1>
      <a:lt1>
        <a:srgbClr val="3D5A80"/>
      </a:lt1>
      <a:dk2>
        <a:srgbClr val="98C1D9"/>
      </a:dk2>
      <a:lt2>
        <a:srgbClr val="E0FBFC"/>
      </a:lt2>
      <a:accent1>
        <a:srgbClr val="EE6C4D"/>
      </a:accent1>
      <a:accent2>
        <a:srgbClr val="FFFFFF"/>
      </a:accent2>
      <a:accent3>
        <a:srgbClr val="FFFFFF"/>
      </a:accent3>
      <a:accent4>
        <a:srgbClr val="FFFFFF"/>
      </a:accent4>
      <a:accent5>
        <a:srgbClr val="FFFFFF"/>
      </a:accent5>
      <a:accent6>
        <a:srgbClr val="FFFFFF"/>
      </a:accent6>
      <a:hlink>
        <a:srgbClr val="293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1521</TotalTime>
  <Words>2386</Words>
  <Application>Microsoft Macintosh PowerPoint</Application>
  <PresentationFormat>On-screen Show (16:9)</PresentationFormat>
  <Paragraphs>255</Paragraphs>
  <Slides>19</Slides>
  <Notes>19</Notes>
  <HiddenSlides>0</HiddenSlides>
  <MMClips>19</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Brush Script MT</vt:lpstr>
      <vt:lpstr>Nunito Light</vt:lpstr>
      <vt:lpstr>Mulish</vt:lpstr>
      <vt:lpstr>Arial</vt:lpstr>
      <vt:lpstr>Jost Medium</vt:lpstr>
      <vt:lpstr>Lato</vt:lpstr>
      <vt:lpstr>Söhne</vt:lpstr>
      <vt:lpstr>DM Sans</vt:lpstr>
      <vt:lpstr>Calibri</vt:lpstr>
      <vt:lpstr>Lato Light</vt:lpstr>
      <vt:lpstr>Contemporary America and Global Issues - History - 12th Grade by Slidesgo</vt:lpstr>
      <vt:lpstr>Predictive Classification Modeling of Real Estate Pricing Tiers</vt:lpstr>
      <vt:lpstr>History of the U.S Housing Market</vt:lpstr>
      <vt:lpstr>Market Analysis</vt:lpstr>
      <vt:lpstr>Prepare Data for Analysis</vt:lpstr>
      <vt:lpstr>Pricing Tiers</vt:lpstr>
      <vt:lpstr>PowerPoint Presentation</vt:lpstr>
      <vt:lpstr>PowerPoint Presentation</vt:lpstr>
      <vt:lpstr>PowerPoint Presentation</vt:lpstr>
      <vt:lpstr>PowerPoint Presentation</vt:lpstr>
      <vt:lpstr>PowerPoint Presentation</vt:lpstr>
      <vt:lpstr>PowerPoint Presentation</vt:lpstr>
      <vt:lpstr>Thriving Real Estate Sectors</vt:lpstr>
      <vt:lpstr>Feature Selection</vt:lpstr>
      <vt:lpstr>Data Split</vt:lpstr>
      <vt:lpstr>76%</vt:lpstr>
      <vt:lpstr>KNN VS Logistic Regression</vt:lpstr>
      <vt:lpstr>Deep Learning (MLP) vs Naive Bayes</vt:lpstr>
      <vt:lpstr>Model Metrics Comparison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Classification Modeling of Real Estate Pricing Tiers</dc:title>
  <dc:creator>Outhai Xayavongsa</dc:creator>
  <cp:lastModifiedBy>Thai X</cp:lastModifiedBy>
  <cp:revision>39</cp:revision>
  <dcterms:modified xsi:type="dcterms:W3CDTF">2024-04-14T23:18:48Z</dcterms:modified>
</cp:coreProperties>
</file>